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52.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70.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tags/tag39.xml" ContentType="application/vnd.openxmlformats-officedocument.presentationml.tags+xml"/>
  <Override PartName="/ppt/notesSlides/notesSlide17.xml" ContentType="application/vnd.openxmlformats-officedocument.presentationml.notesSlide+xml"/>
  <Override PartName="/ppt/tags/tag59.xml" ContentType="application/vnd.openxmlformats-officedocument.presentationml.tags+xml"/>
  <Override PartName="/ppt/tags/tag68.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tags/tag57.xml" ContentType="application/vnd.openxmlformats-officedocument.presentationml.tags+xml"/>
  <Override PartName="/ppt/tags/tag6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tags/tag64.xml" ContentType="application/vnd.openxmlformats-officedocument.presentationml.tags+xml"/>
  <Override PartName="/ppt/slideLayouts/slideLayout10.xml" ContentType="application/vnd.openxmlformats-officedocument.presentationml.slideLayout+xml"/>
  <Override PartName="/ppt/tags/tag15.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tags/tag53.xml" ContentType="application/vnd.openxmlformats-officedocument.presentationml.tags+xml"/>
  <Override PartName="/ppt/tags/tag62.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6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6"/>
  </p:notesMasterIdLst>
  <p:sldIdLst>
    <p:sldId id="296" r:id="rId2"/>
    <p:sldId id="310" r:id="rId3"/>
    <p:sldId id="312" r:id="rId4"/>
    <p:sldId id="311" r:id="rId5"/>
    <p:sldId id="313" r:id="rId6"/>
    <p:sldId id="302" r:id="rId7"/>
    <p:sldId id="320" r:id="rId8"/>
    <p:sldId id="318" r:id="rId9"/>
    <p:sldId id="319" r:id="rId10"/>
    <p:sldId id="314" r:id="rId11"/>
    <p:sldId id="264" r:id="rId12"/>
    <p:sldId id="299" r:id="rId13"/>
    <p:sldId id="303" r:id="rId14"/>
    <p:sldId id="301" r:id="rId15"/>
    <p:sldId id="308" r:id="rId16"/>
    <p:sldId id="305" r:id="rId17"/>
    <p:sldId id="272" r:id="rId18"/>
    <p:sldId id="309" r:id="rId19"/>
    <p:sldId id="315" r:id="rId20"/>
    <p:sldId id="316" r:id="rId21"/>
    <p:sldId id="317" r:id="rId22"/>
    <p:sldId id="322" r:id="rId23"/>
    <p:sldId id="321" r:id="rId24"/>
    <p:sldId id="304"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01559B"/>
    <a:srgbClr val="15296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4660"/>
  </p:normalViewPr>
  <p:slideViewPr>
    <p:cSldViewPr snapToGrid="0">
      <p:cViewPr>
        <p:scale>
          <a:sx n="75" d="100"/>
          <a:sy n="75" d="100"/>
        </p:scale>
        <p:origin x="-797" y="-23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A6C3D2-1C3D-42BA-BEDD-65CDAF0B1E7D}" type="datetimeFigureOut">
              <a:rPr lang="zh-CN" altLang="en-US" smtClean="0"/>
              <a:pPr/>
              <a:t>2019/4/20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97AEB0-49CC-44C9-A68C-15C72FBBA4D3}" type="slidenum">
              <a:rPr lang="zh-CN" altLang="en-US" smtClean="0"/>
              <a:pPr/>
              <a:t>‹#›</a:t>
            </a:fld>
            <a:endParaRPr lang="zh-CN" altLang="en-US"/>
          </a:p>
        </p:txBody>
      </p:sp>
    </p:spTree>
    <p:extLst>
      <p:ext uri="{BB962C8B-B14F-4D97-AF65-F5344CB8AC3E}">
        <p14:creationId xmlns="" xmlns:p14="http://schemas.microsoft.com/office/powerpoint/2010/main" val="4224145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11</a:t>
            </a:fld>
            <a:endParaRPr lang="zh-CN" altLang="en-US"/>
          </a:p>
        </p:txBody>
      </p:sp>
    </p:spTree>
    <p:extLst>
      <p:ext uri="{BB962C8B-B14F-4D97-AF65-F5344CB8AC3E}">
        <p14:creationId xmlns="" xmlns:p14="http://schemas.microsoft.com/office/powerpoint/2010/main" val="120747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12</a:t>
            </a:fld>
            <a:endParaRPr lang="zh-CN" altLang="en-US"/>
          </a:p>
        </p:txBody>
      </p:sp>
    </p:spTree>
    <p:extLst>
      <p:ext uri="{BB962C8B-B14F-4D97-AF65-F5344CB8AC3E}">
        <p14:creationId xmlns="" xmlns:p14="http://schemas.microsoft.com/office/powerpoint/2010/main" val="1207473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13</a:t>
            </a:fld>
            <a:endParaRPr lang="zh-CN" altLang="en-US"/>
          </a:p>
        </p:txBody>
      </p:sp>
    </p:spTree>
    <p:extLst>
      <p:ext uri="{BB962C8B-B14F-4D97-AF65-F5344CB8AC3E}">
        <p14:creationId xmlns="" xmlns:p14="http://schemas.microsoft.com/office/powerpoint/2010/main" val="2975040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14</a:t>
            </a:fld>
            <a:endParaRPr lang="zh-CN" altLang="en-US"/>
          </a:p>
        </p:txBody>
      </p:sp>
    </p:spTree>
    <p:extLst>
      <p:ext uri="{BB962C8B-B14F-4D97-AF65-F5344CB8AC3E}">
        <p14:creationId xmlns="" xmlns:p14="http://schemas.microsoft.com/office/powerpoint/2010/main" val="1207473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15</a:t>
            </a:fld>
            <a:endParaRPr lang="zh-CN" altLang="en-US"/>
          </a:p>
        </p:txBody>
      </p:sp>
    </p:spTree>
    <p:extLst>
      <p:ext uri="{BB962C8B-B14F-4D97-AF65-F5344CB8AC3E}">
        <p14:creationId xmlns="" xmlns:p14="http://schemas.microsoft.com/office/powerpoint/2010/main" val="1207473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17</a:t>
            </a:fld>
            <a:endParaRPr lang="zh-CN" altLang="en-US"/>
          </a:p>
        </p:txBody>
      </p:sp>
    </p:spTree>
    <p:extLst>
      <p:ext uri="{BB962C8B-B14F-4D97-AF65-F5344CB8AC3E}">
        <p14:creationId xmlns="" xmlns:p14="http://schemas.microsoft.com/office/powerpoint/2010/main" val="78230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18</a:t>
            </a:fld>
            <a:endParaRPr lang="zh-CN" altLang="en-US"/>
          </a:p>
        </p:txBody>
      </p:sp>
    </p:spTree>
    <p:extLst>
      <p:ext uri="{BB962C8B-B14F-4D97-AF65-F5344CB8AC3E}">
        <p14:creationId xmlns="" xmlns:p14="http://schemas.microsoft.com/office/powerpoint/2010/main" val="782300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19</a:t>
            </a:fld>
            <a:endParaRPr lang="en-US" dirty="0"/>
          </a:p>
        </p:txBody>
      </p:sp>
    </p:spTree>
    <p:extLst>
      <p:ext uri="{BB962C8B-B14F-4D97-AF65-F5344CB8AC3E}">
        <p14:creationId xmlns="" xmlns:p14="http://schemas.microsoft.com/office/powerpoint/2010/main" val="428766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22</a:t>
            </a:fld>
            <a:endParaRPr lang="en-US" dirty="0"/>
          </a:p>
        </p:txBody>
      </p:sp>
    </p:spTree>
    <p:extLst>
      <p:ext uri="{BB962C8B-B14F-4D97-AF65-F5344CB8AC3E}">
        <p14:creationId xmlns="" xmlns:p14="http://schemas.microsoft.com/office/powerpoint/2010/main" val="4287663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3</a:t>
            </a:fld>
            <a:endParaRPr lang="en-US" dirty="0"/>
          </a:p>
        </p:txBody>
      </p:sp>
    </p:spTree>
    <p:extLst>
      <p:ext uri="{BB962C8B-B14F-4D97-AF65-F5344CB8AC3E}">
        <p14:creationId xmlns="" xmlns:p14="http://schemas.microsoft.com/office/powerpoint/2010/main" val="428766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pPr/>
              <a:t>4</a:t>
            </a:fld>
            <a:endParaRPr lang="zh-CN" altLang="en-US"/>
          </a:p>
        </p:txBody>
      </p:sp>
    </p:spTree>
    <p:extLst>
      <p:ext uri="{BB962C8B-B14F-4D97-AF65-F5344CB8AC3E}">
        <p14:creationId xmlns="" xmlns:p14="http://schemas.microsoft.com/office/powerpoint/2010/main" val="4082629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5</a:t>
            </a:fld>
            <a:endParaRPr lang="en-US" dirty="0"/>
          </a:p>
        </p:txBody>
      </p:sp>
    </p:spTree>
    <p:extLst>
      <p:ext uri="{BB962C8B-B14F-4D97-AF65-F5344CB8AC3E}">
        <p14:creationId xmlns="" xmlns:p14="http://schemas.microsoft.com/office/powerpoint/2010/main" val="4287663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6</a:t>
            </a:fld>
            <a:endParaRPr lang="zh-CN" altLang="en-US"/>
          </a:p>
        </p:txBody>
      </p:sp>
    </p:spTree>
    <p:extLst>
      <p:ext uri="{BB962C8B-B14F-4D97-AF65-F5344CB8AC3E}">
        <p14:creationId xmlns="" xmlns:p14="http://schemas.microsoft.com/office/powerpoint/2010/main" val="120010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7</a:t>
            </a:fld>
            <a:endParaRPr lang="zh-CN" altLang="en-US"/>
          </a:p>
        </p:txBody>
      </p:sp>
    </p:spTree>
    <p:extLst>
      <p:ext uri="{BB962C8B-B14F-4D97-AF65-F5344CB8AC3E}">
        <p14:creationId xmlns="" xmlns:p14="http://schemas.microsoft.com/office/powerpoint/2010/main" val="120010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8</a:t>
            </a:fld>
            <a:endParaRPr lang="en-US" dirty="0"/>
          </a:p>
        </p:txBody>
      </p:sp>
    </p:spTree>
    <p:extLst>
      <p:ext uri="{BB962C8B-B14F-4D97-AF65-F5344CB8AC3E}">
        <p14:creationId xmlns="" xmlns:p14="http://schemas.microsoft.com/office/powerpoint/2010/main" val="428766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9</a:t>
            </a:fld>
            <a:endParaRPr lang="zh-CN" altLang="en-US"/>
          </a:p>
        </p:txBody>
      </p:sp>
    </p:spTree>
    <p:extLst>
      <p:ext uri="{BB962C8B-B14F-4D97-AF65-F5344CB8AC3E}">
        <p14:creationId xmlns="" xmlns:p14="http://schemas.microsoft.com/office/powerpoint/2010/main" val="1328656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10</a:t>
            </a:fld>
            <a:endParaRPr lang="en-US" dirty="0"/>
          </a:p>
        </p:txBody>
      </p:sp>
    </p:spTree>
    <p:extLst>
      <p:ext uri="{BB962C8B-B14F-4D97-AF65-F5344CB8AC3E}">
        <p14:creationId xmlns="" xmlns:p14="http://schemas.microsoft.com/office/powerpoint/2010/main" val="4287663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5400"/>
            <a:ext cx="12192000" cy="6883400"/>
          </a:xfrm>
        </p:spPr>
        <p:txBody>
          <a:bodyPr/>
          <a:lstStyle>
            <a:lvl1pPr>
              <a:defRPr>
                <a:latin typeface="+mn-ea"/>
                <a:ea typeface="+mn-ea"/>
              </a:defRPr>
            </a:lvl1pPr>
          </a:lstStyle>
          <a:p>
            <a:endParaRPr lang="en-US"/>
          </a:p>
        </p:txBody>
      </p:sp>
      <p:pic>
        <p:nvPicPr>
          <p:cNvPr id="4" name="Picture 3" descr="companion.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1498601"/>
            <a:ext cx="10363200" cy="1470025"/>
          </a:xfrm>
        </p:spPr>
        <p:txBody>
          <a:bodyPr/>
          <a:lstStyle>
            <a:lvl1pPr>
              <a:defRPr>
                <a:latin typeface="+mn-ea"/>
                <a:ea typeface="+mn-ea"/>
              </a:defRPr>
            </a:lvl1pPr>
          </a:lstStyle>
          <a:p>
            <a:endParaRPr lang="en-JM" dirty="0"/>
          </a:p>
        </p:txBody>
      </p:sp>
      <p:sp>
        <p:nvSpPr>
          <p:cNvPr id="3" name="Subtitle 2"/>
          <p:cNvSpPr>
            <a:spLocks noGrp="1"/>
          </p:cNvSpPr>
          <p:nvPr>
            <p:ph type="subTitle" idx="1"/>
          </p:nvPr>
        </p:nvSpPr>
        <p:spPr>
          <a:xfrm>
            <a:off x="1828800" y="3254376"/>
            <a:ext cx="8534400" cy="885825"/>
          </a:xfrm>
        </p:spPr>
        <p:txBody>
          <a:bodyPr/>
          <a:lstStyle>
            <a:lvl1pPr marL="0" indent="0" algn="ctr">
              <a:buNone/>
              <a:defRPr>
                <a:solidFill>
                  <a:srgbClr val="FFFFFF"/>
                </a:solidFill>
                <a:latin typeface="+mn-ea"/>
                <a:ea typeface="+mn-e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JM" dirty="0"/>
          </a:p>
        </p:txBody>
      </p:sp>
      <p:sp>
        <p:nvSpPr>
          <p:cNvPr id="5" name="Footer Placeholder 4"/>
          <p:cNvSpPr>
            <a:spLocks noGrp="1"/>
          </p:cNvSpPr>
          <p:nvPr>
            <p:ph type="ftr" sz="quarter" idx="11"/>
          </p:nvPr>
        </p:nvSpPr>
        <p:spPr/>
        <p:txBody>
          <a:bodyPr/>
          <a:lstStyle>
            <a:lvl1pPr>
              <a:defRPr>
                <a:latin typeface="+mn-ea"/>
                <a:ea typeface="+mn-ea"/>
              </a:defRPr>
            </a:lvl1pPr>
          </a:lstStyle>
          <a:p>
            <a:r>
              <a:rPr lang="en-JM"/>
              <a:t>www.</a:t>
            </a:r>
            <a:r>
              <a:rPr lang="zh-CN" altLang="en-US"/>
              <a:t>企业网站</a:t>
            </a:r>
            <a:r>
              <a:rPr lang="en-US" altLang="zh-CN"/>
              <a:t>.</a:t>
            </a:r>
            <a:r>
              <a:rPr lang="en-JM"/>
              <a:t>com</a:t>
            </a:r>
          </a:p>
        </p:txBody>
      </p:sp>
      <p:sp>
        <p:nvSpPr>
          <p:cNvPr id="6" name="Slide Number Placeholder 5"/>
          <p:cNvSpPr>
            <a:spLocks noGrp="1"/>
          </p:cNvSpPr>
          <p:nvPr>
            <p:ph type="sldNum" sz="quarter" idx="12"/>
          </p:nvPr>
        </p:nvSpPr>
        <p:spPr/>
        <p:txBody>
          <a:bodyPr/>
          <a:lstStyle>
            <a:lvl1pPr>
              <a:defRPr>
                <a:latin typeface="+mn-ea"/>
                <a:ea typeface="+mn-ea"/>
                <a:cs typeface="Roboto Light"/>
              </a:defRPr>
            </a:lvl1pPr>
          </a:lstStyle>
          <a:p>
            <a:fld id="{857B18ED-D931-45F4-8873-1BEDAB4DC03E}" type="slidenum">
              <a:rPr lang="en-JM" smtClean="0"/>
              <a:pPr/>
              <a:t>‹#›</a:t>
            </a:fld>
            <a:endParaRPr lang="en-JM" dirty="0"/>
          </a:p>
        </p:txBody>
      </p:sp>
    </p:spTree>
    <p:extLst>
      <p:ext uri="{BB962C8B-B14F-4D97-AF65-F5344CB8AC3E}">
        <p14:creationId xmlns:p14="http://schemas.microsoft.com/office/powerpoint/2010/main" xmlns="" val="63253359"/>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ea"/>
                <a:ea typeface="+mn-ea"/>
              </a:defRPr>
            </a:lvl1pPr>
          </a:lstStyle>
          <a:p>
            <a:endParaRPr lang="en-JM" dirty="0"/>
          </a:p>
        </p:txBody>
      </p:sp>
      <p:sp>
        <p:nvSpPr>
          <p:cNvPr id="5" name="Footer Placeholder 4"/>
          <p:cNvSpPr>
            <a:spLocks noGrp="1"/>
          </p:cNvSpPr>
          <p:nvPr>
            <p:ph type="ftr" sz="quarter" idx="11"/>
          </p:nvPr>
        </p:nvSpPr>
        <p:spPr/>
        <p:txBody>
          <a:bodyPr/>
          <a:lstStyle>
            <a:lvl1pPr>
              <a:defRPr>
                <a:latin typeface="+mn-ea"/>
                <a:ea typeface="+mn-ea"/>
              </a:defRPr>
            </a:lvl1pPr>
          </a:lstStyle>
          <a:p>
            <a:r>
              <a:rPr lang="en-JM"/>
              <a:t>www.</a:t>
            </a:r>
            <a:r>
              <a:rPr lang="zh-CN" altLang="en-US"/>
              <a:t>企业网站</a:t>
            </a:r>
            <a:r>
              <a:rPr lang="en-US" altLang="zh-CN"/>
              <a:t>.</a:t>
            </a:r>
            <a:r>
              <a:rPr lang="en-JM"/>
              <a:t>com</a:t>
            </a:r>
          </a:p>
        </p:txBody>
      </p:sp>
      <p:sp>
        <p:nvSpPr>
          <p:cNvPr id="6" name="Slide Number Placeholder 5"/>
          <p:cNvSpPr>
            <a:spLocks noGrp="1"/>
          </p:cNvSpPr>
          <p:nvPr>
            <p:ph type="sldNum" sz="quarter" idx="12"/>
          </p:nvPr>
        </p:nvSpPr>
        <p:spPr/>
        <p:txBody>
          <a:bodyPr/>
          <a:lstStyle>
            <a:lvl1pPr marL="0" marR="0" indent="0" algn="r" defTabSz="1219170" rtl="0" eaLnBrk="1" fontAlgn="auto" latinLnBrk="0" hangingPunct="1">
              <a:lnSpc>
                <a:spcPct val="100000"/>
              </a:lnSpc>
              <a:spcBef>
                <a:spcPts val="0"/>
              </a:spcBef>
              <a:spcAft>
                <a:spcPts val="0"/>
              </a:spcAft>
              <a:buClrTx/>
              <a:buSzTx/>
              <a:buFontTx/>
              <a:buNone/>
              <a:tabLst/>
              <a:defRPr>
                <a:latin typeface="+mn-ea"/>
                <a:ea typeface="+mn-ea"/>
              </a:defRPr>
            </a:lvl1pPr>
          </a:lstStyle>
          <a:p>
            <a:r>
              <a:rPr lang="en-JM">
                <a:cs typeface="Roboto Light"/>
              </a:rPr>
              <a:t>PAGE </a:t>
            </a:r>
            <a:fld id="{857B18ED-D931-45F4-8873-1BEDAB4DC03E}" type="slidenum">
              <a:rPr lang="en-JM" smtClean="0">
                <a:cs typeface="Roboto Light"/>
              </a:rPr>
              <a:pPr/>
              <a:t>‹#›</a:t>
            </a:fld>
            <a:endParaRPr lang="en-JM" dirty="0">
              <a:cs typeface="Roboto Light"/>
            </a:endParaRPr>
          </a:p>
        </p:txBody>
      </p:sp>
      <p:sp>
        <p:nvSpPr>
          <p:cNvPr id="11" name="Text Placeholder 4"/>
          <p:cNvSpPr>
            <a:spLocks noGrp="1"/>
          </p:cNvSpPr>
          <p:nvPr>
            <p:ph type="body" sz="quarter" idx="15"/>
          </p:nvPr>
        </p:nvSpPr>
        <p:spPr>
          <a:xfrm>
            <a:off x="1299634" y="2684981"/>
            <a:ext cx="3983567" cy="854087"/>
          </a:xfrm>
        </p:spPr>
        <p:txBody>
          <a:bodyPr>
            <a:normAutofit/>
          </a:bodyPr>
          <a:lstStyle>
            <a:lvl1pPr marL="0" indent="0">
              <a:buFontTx/>
              <a:buNone/>
              <a:defRPr sz="1500">
                <a:solidFill>
                  <a:schemeClr val="tx1">
                    <a:lumMod val="75000"/>
                    <a:lumOff val="25000"/>
                  </a:schemeClr>
                </a:solidFill>
                <a:latin typeface="+mn-ea"/>
                <a:ea typeface="+mn-ea"/>
              </a:defRPr>
            </a:lvl1pPr>
          </a:lstStyle>
          <a:p>
            <a:pPr lvl="0"/>
            <a:endParaRPr lang="en-JM" dirty="0"/>
          </a:p>
        </p:txBody>
      </p:sp>
      <p:sp>
        <p:nvSpPr>
          <p:cNvPr id="12" name="Text Placeholder 7"/>
          <p:cNvSpPr>
            <a:spLocks noGrp="1"/>
          </p:cNvSpPr>
          <p:nvPr>
            <p:ph type="body" sz="quarter" idx="16"/>
          </p:nvPr>
        </p:nvSpPr>
        <p:spPr>
          <a:xfrm>
            <a:off x="2004485" y="2218267"/>
            <a:ext cx="3278716" cy="499533"/>
          </a:xfrm>
        </p:spPr>
        <p:txBody>
          <a:bodyPr>
            <a:noAutofit/>
          </a:bodyPr>
          <a:lstStyle>
            <a:lvl1pPr marL="0" indent="0">
              <a:buFontTx/>
              <a:buNone/>
              <a:defRPr sz="1600">
                <a:solidFill>
                  <a:srgbClr val="00B0F0"/>
                </a:solidFill>
                <a:latin typeface="+mn-ea"/>
                <a:ea typeface="+mn-ea"/>
                <a:cs typeface="Roboto Light"/>
              </a:defRPr>
            </a:lvl1pPr>
            <a:lvl2pPr marL="609585" indent="0">
              <a:buFontTx/>
              <a:buNone/>
              <a:defRPr sz="1900">
                <a:solidFill>
                  <a:srgbClr val="0070C0"/>
                </a:solidFill>
              </a:defRPr>
            </a:lvl2pPr>
            <a:lvl3pPr marL="1219170" indent="0">
              <a:buFontTx/>
              <a:buNone/>
              <a:defRPr sz="1900">
                <a:solidFill>
                  <a:srgbClr val="0070C0"/>
                </a:solidFill>
              </a:defRPr>
            </a:lvl3pPr>
            <a:lvl4pPr marL="1828754" indent="0">
              <a:buFontTx/>
              <a:buNone/>
              <a:defRPr sz="1900">
                <a:solidFill>
                  <a:srgbClr val="0070C0"/>
                </a:solidFill>
              </a:defRPr>
            </a:lvl4pPr>
            <a:lvl5pPr marL="2438339" indent="0">
              <a:buFontTx/>
              <a:buNone/>
              <a:defRPr sz="1900">
                <a:solidFill>
                  <a:srgbClr val="0070C0"/>
                </a:solidFill>
              </a:defRPr>
            </a:lvl5pPr>
          </a:lstStyle>
          <a:p>
            <a:pPr lvl="0"/>
            <a:endParaRPr lang="en-JM" dirty="0"/>
          </a:p>
        </p:txBody>
      </p:sp>
      <p:sp>
        <p:nvSpPr>
          <p:cNvPr id="13" name="Text Placeholder 4"/>
          <p:cNvSpPr>
            <a:spLocks noGrp="1"/>
          </p:cNvSpPr>
          <p:nvPr>
            <p:ph type="body" sz="quarter" idx="17"/>
          </p:nvPr>
        </p:nvSpPr>
        <p:spPr>
          <a:xfrm>
            <a:off x="7010401" y="2676514"/>
            <a:ext cx="3983567" cy="854087"/>
          </a:xfrm>
        </p:spPr>
        <p:txBody>
          <a:bodyPr>
            <a:normAutofit/>
          </a:bodyPr>
          <a:lstStyle>
            <a:lvl1pPr marL="0" indent="0">
              <a:buFontTx/>
              <a:buNone/>
              <a:defRPr sz="1500">
                <a:solidFill>
                  <a:schemeClr val="tx1">
                    <a:lumMod val="75000"/>
                    <a:lumOff val="25000"/>
                  </a:schemeClr>
                </a:solidFill>
                <a:latin typeface="+mn-ea"/>
                <a:ea typeface="+mn-ea"/>
              </a:defRPr>
            </a:lvl1pPr>
          </a:lstStyle>
          <a:p>
            <a:pPr lvl="0"/>
            <a:endParaRPr lang="en-JM" dirty="0"/>
          </a:p>
        </p:txBody>
      </p:sp>
      <p:sp>
        <p:nvSpPr>
          <p:cNvPr id="14" name="Text Placeholder 7"/>
          <p:cNvSpPr>
            <a:spLocks noGrp="1"/>
          </p:cNvSpPr>
          <p:nvPr>
            <p:ph type="body" sz="quarter" idx="18"/>
          </p:nvPr>
        </p:nvSpPr>
        <p:spPr>
          <a:xfrm>
            <a:off x="7715251" y="2209800"/>
            <a:ext cx="3278716" cy="499533"/>
          </a:xfrm>
        </p:spPr>
        <p:txBody>
          <a:bodyPr>
            <a:noAutofit/>
          </a:bodyPr>
          <a:lstStyle>
            <a:lvl1pPr marL="0" indent="0">
              <a:buFontTx/>
              <a:buNone/>
              <a:defRPr sz="1600">
                <a:solidFill>
                  <a:srgbClr val="00B0F0"/>
                </a:solidFill>
                <a:latin typeface="+mn-ea"/>
                <a:ea typeface="+mn-ea"/>
                <a:cs typeface="Roboto Light"/>
              </a:defRPr>
            </a:lvl1pPr>
            <a:lvl2pPr marL="609585" indent="0">
              <a:buFontTx/>
              <a:buNone/>
              <a:defRPr sz="1900">
                <a:solidFill>
                  <a:srgbClr val="0070C0"/>
                </a:solidFill>
              </a:defRPr>
            </a:lvl2pPr>
            <a:lvl3pPr marL="1219170" indent="0">
              <a:buFontTx/>
              <a:buNone/>
              <a:defRPr sz="1900">
                <a:solidFill>
                  <a:srgbClr val="0070C0"/>
                </a:solidFill>
              </a:defRPr>
            </a:lvl3pPr>
            <a:lvl4pPr marL="1828754" indent="0">
              <a:buFontTx/>
              <a:buNone/>
              <a:defRPr sz="1900">
                <a:solidFill>
                  <a:srgbClr val="0070C0"/>
                </a:solidFill>
              </a:defRPr>
            </a:lvl4pPr>
            <a:lvl5pPr marL="2438339" indent="0">
              <a:buFontTx/>
              <a:buNone/>
              <a:defRPr sz="1900">
                <a:solidFill>
                  <a:srgbClr val="0070C0"/>
                </a:solidFill>
              </a:defRPr>
            </a:lvl5pPr>
          </a:lstStyle>
          <a:p>
            <a:pPr lvl="0"/>
            <a:endParaRPr lang="en-JM" dirty="0"/>
          </a:p>
        </p:txBody>
      </p:sp>
    </p:spTree>
    <p:extLst>
      <p:ext uri="{BB962C8B-B14F-4D97-AF65-F5344CB8AC3E}">
        <p14:creationId xmlns:p14="http://schemas.microsoft.com/office/powerpoint/2010/main" xmlns="" val="3751725921"/>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3" name="Picture Placeholder 2"/>
          <p:cNvSpPr>
            <a:spLocks noGrp="1"/>
          </p:cNvSpPr>
          <p:nvPr>
            <p:ph type="pic" sz="quarter" idx="24"/>
          </p:nvPr>
        </p:nvSpPr>
        <p:spPr>
          <a:xfrm>
            <a:off x="0" y="0"/>
            <a:ext cx="12192000" cy="6477000"/>
          </a:xfrm>
        </p:spPr>
        <p:txBody>
          <a:bodyPr/>
          <a:lstStyle/>
          <a:p>
            <a:endParaRPr lang="en-US"/>
          </a:p>
        </p:txBody>
      </p:sp>
      <p:sp>
        <p:nvSpPr>
          <p:cNvPr id="5" name="Footer Placeholder 4"/>
          <p:cNvSpPr>
            <a:spLocks noGrp="1"/>
          </p:cNvSpPr>
          <p:nvPr>
            <p:ph type="ftr" sz="quarter" idx="11"/>
          </p:nvPr>
        </p:nvSpPr>
        <p:spPr/>
        <p:txBody>
          <a:bodyPr/>
          <a:lstStyle/>
          <a:p>
            <a:r>
              <a:rPr lang="en-JM"/>
              <a:t>www.</a:t>
            </a:r>
            <a:r>
              <a:rPr lang="zh-CN" altLang="en-US"/>
              <a:t>企业网站</a:t>
            </a:r>
            <a:r>
              <a:rPr lang="en-US" altLang="zh-CN"/>
              <a:t>.</a:t>
            </a:r>
            <a:r>
              <a:rPr lang="en-JM"/>
              <a:t>com</a:t>
            </a:r>
          </a:p>
        </p:txBody>
      </p:sp>
      <p:sp>
        <p:nvSpPr>
          <p:cNvPr id="15" name="Picture Placeholder 17"/>
          <p:cNvSpPr>
            <a:spLocks noGrp="1" noChangeAspect="1"/>
          </p:cNvSpPr>
          <p:nvPr>
            <p:ph type="pic" sz="quarter" idx="23"/>
          </p:nvPr>
        </p:nvSpPr>
        <p:spPr>
          <a:xfrm>
            <a:off x="5448002" y="3555403"/>
            <a:ext cx="1295999" cy="1295997"/>
          </a:xfrm>
          <a:prstGeom prst="ellipse">
            <a:avLst/>
          </a:prstGeom>
          <a:ln w="28575" cmpd="sng">
            <a:solidFill>
              <a:schemeClr val="bg1"/>
            </a:solidFill>
          </a:ln>
        </p:spPr>
        <p:txBody>
          <a:bodyPr>
            <a:normAutofit/>
          </a:bodyPr>
          <a:lstStyle>
            <a:lvl1pPr marL="0" indent="0" algn="ctr">
              <a:buFontTx/>
              <a:buNone/>
              <a:defRPr sz="2100">
                <a:solidFill>
                  <a:schemeClr val="bg1"/>
                </a:solidFill>
              </a:defRPr>
            </a:lvl1pPr>
          </a:lstStyle>
          <a:p>
            <a:endParaRPr lang="en-JM"/>
          </a:p>
        </p:txBody>
      </p:sp>
      <p:sp>
        <p:nvSpPr>
          <p:cNvPr id="16" name="Title Placeholder 1"/>
          <p:cNvSpPr>
            <a:spLocks noGrp="1"/>
          </p:cNvSpPr>
          <p:nvPr>
            <p:ph type="title"/>
          </p:nvPr>
        </p:nvSpPr>
        <p:spPr>
          <a:xfrm>
            <a:off x="812800" y="1295400"/>
            <a:ext cx="10972800" cy="1143000"/>
          </a:xfrm>
          <a:prstGeom prst="rect">
            <a:avLst/>
          </a:prstGeom>
        </p:spPr>
        <p:txBody>
          <a:bodyPr vert="horz" lIns="121917" tIns="60958" rIns="121917" bIns="60958" rtlCol="0" anchor="ctr">
            <a:normAutofit/>
          </a:bodyPr>
          <a:lstStyle>
            <a:lvl1pPr>
              <a:defRPr sz="3200">
                <a:solidFill>
                  <a:schemeClr val="bg1"/>
                </a:solidFill>
              </a:defRPr>
            </a:lvl1pPr>
          </a:lstStyle>
          <a:p>
            <a:endParaRPr lang="en-JM" dirty="0"/>
          </a:p>
        </p:txBody>
      </p:sp>
      <p:sp>
        <p:nvSpPr>
          <p:cNvPr id="7" name="Slide Number Placeholder 5"/>
          <p:cNvSpPr>
            <a:spLocks noGrp="1"/>
          </p:cNvSpPr>
          <p:nvPr>
            <p:ph type="sldNum" sz="quarter" idx="4"/>
          </p:nvPr>
        </p:nvSpPr>
        <p:spPr>
          <a:xfrm>
            <a:off x="10363200" y="6462475"/>
            <a:ext cx="1219200" cy="382764"/>
          </a:xfrm>
          <a:prstGeom prst="rect">
            <a:avLst/>
          </a:prstGeom>
        </p:spPr>
        <p:txBody>
          <a:bodyPr vert="horz" lIns="121917" tIns="60958" rIns="121917" bIns="60958" rtlCol="0" anchor="ctr"/>
          <a:lstStyle>
            <a:lvl1pPr algn="r">
              <a:defRPr sz="1100" b="0">
                <a:solidFill>
                  <a:schemeClr val="bg1">
                    <a:lumMod val="65000"/>
                  </a:schemeClr>
                </a:solidFill>
                <a:latin typeface="+mn-ea"/>
                <a:ea typeface="+mn-ea"/>
                <a:cs typeface="Roboto Regular"/>
              </a:defRPr>
            </a:lvl1pPr>
          </a:lstStyle>
          <a:p>
            <a:r>
              <a:rPr lang="en-JM" dirty="0">
                <a:cs typeface="Roboto Light"/>
              </a:rPr>
              <a:t>PAGE </a:t>
            </a:r>
            <a:fld id="{857B18ED-D931-45F4-8873-1BEDAB4DC03E}" type="slidenum">
              <a:rPr lang="en-JM" smtClean="0">
                <a:cs typeface="Roboto Light"/>
              </a:rPr>
              <a:pPr/>
              <a:t>‹#›</a:t>
            </a:fld>
            <a:endParaRPr lang="en-JM" dirty="0">
              <a:cs typeface="Roboto Light"/>
            </a:endParaRPr>
          </a:p>
        </p:txBody>
      </p:sp>
    </p:spTree>
    <p:extLst>
      <p:ext uri="{BB962C8B-B14F-4D97-AF65-F5344CB8AC3E}">
        <p14:creationId xmlns:p14="http://schemas.microsoft.com/office/powerpoint/2010/main" xmlns="" val="1287793732"/>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0" y="685800"/>
            <a:ext cx="5080000" cy="1143000"/>
          </a:xfrm>
        </p:spPr>
        <p:txBody>
          <a:bodyPr>
            <a:noAutofit/>
          </a:bodyPr>
          <a:lstStyle>
            <a:lvl1pPr algn="l">
              <a:defRPr sz="3700">
                <a:latin typeface="+mn-ea"/>
                <a:ea typeface="+mn-ea"/>
              </a:defRPr>
            </a:lvl1pPr>
          </a:lstStyle>
          <a:p>
            <a:endParaRPr lang="en-JM" dirty="0"/>
          </a:p>
        </p:txBody>
      </p:sp>
      <p:sp>
        <p:nvSpPr>
          <p:cNvPr id="5" name="Footer Placeholder 4"/>
          <p:cNvSpPr>
            <a:spLocks noGrp="1"/>
          </p:cNvSpPr>
          <p:nvPr>
            <p:ph type="ftr" sz="quarter" idx="11"/>
          </p:nvPr>
        </p:nvSpPr>
        <p:spPr/>
        <p:txBody>
          <a:bodyPr/>
          <a:lstStyle>
            <a:lvl1pPr>
              <a:defRPr>
                <a:latin typeface="+mn-ea"/>
                <a:ea typeface="+mn-ea"/>
              </a:defRPr>
            </a:lvl1pPr>
          </a:lstStyle>
          <a:p>
            <a:r>
              <a:rPr lang="en-JM"/>
              <a:t>www.</a:t>
            </a:r>
            <a:r>
              <a:rPr lang="zh-CN" altLang="en-US"/>
              <a:t>企业网站</a:t>
            </a:r>
            <a:r>
              <a:rPr lang="en-US" altLang="zh-CN"/>
              <a:t>.</a:t>
            </a:r>
            <a:r>
              <a:rPr lang="en-JM"/>
              <a:t>com</a:t>
            </a:r>
          </a:p>
        </p:txBody>
      </p:sp>
      <p:sp>
        <p:nvSpPr>
          <p:cNvPr id="6" name="Slide Number Placeholder 5"/>
          <p:cNvSpPr>
            <a:spLocks noGrp="1"/>
          </p:cNvSpPr>
          <p:nvPr>
            <p:ph type="sldNum" sz="quarter" idx="12"/>
          </p:nvPr>
        </p:nvSpPr>
        <p:spPr/>
        <p:txBody>
          <a:bodyPr/>
          <a:lstStyle>
            <a:lvl1pPr>
              <a:defRPr>
                <a:latin typeface="+mn-ea"/>
                <a:ea typeface="+mn-ea"/>
              </a:defRPr>
            </a:lvl1pPr>
          </a:lstStyle>
          <a:p>
            <a:r>
              <a:rPr lang="en-JM">
                <a:cs typeface="Roboto Light"/>
              </a:rPr>
              <a:t>PAGE </a:t>
            </a:r>
            <a:fld id="{857B18ED-D931-45F4-8873-1BEDAB4DC03E}" type="slidenum">
              <a:rPr lang="en-JM" smtClean="0">
                <a:cs typeface="Roboto Light"/>
              </a:rPr>
              <a:pPr/>
              <a:t>‹#›</a:t>
            </a:fld>
            <a:endParaRPr lang="en-JM" dirty="0">
              <a:cs typeface="Roboto Light"/>
            </a:endParaRPr>
          </a:p>
        </p:txBody>
      </p:sp>
      <p:sp>
        <p:nvSpPr>
          <p:cNvPr id="18" name="Text Placeholder 17"/>
          <p:cNvSpPr>
            <a:spLocks noGrp="1"/>
          </p:cNvSpPr>
          <p:nvPr>
            <p:ph type="body" sz="quarter" idx="15"/>
          </p:nvPr>
        </p:nvSpPr>
        <p:spPr>
          <a:xfrm>
            <a:off x="6705600" y="2616200"/>
            <a:ext cx="4673600" cy="1320800"/>
          </a:xfrm>
        </p:spPr>
        <p:txBody>
          <a:bodyPr>
            <a:noAutofit/>
          </a:bodyPr>
          <a:lstStyle>
            <a:lvl1pPr marL="0" indent="0">
              <a:buFontTx/>
              <a:buNone/>
              <a:defRPr sz="1500">
                <a:latin typeface="+mn-ea"/>
                <a:ea typeface="+mn-ea"/>
              </a:defRPr>
            </a:lvl1pPr>
            <a:lvl2pPr marL="609585" indent="0">
              <a:buFontTx/>
              <a:buNone/>
              <a:defRPr sz="1500"/>
            </a:lvl2pPr>
            <a:lvl3pPr marL="1219170" indent="0">
              <a:buFontTx/>
              <a:buNone/>
              <a:defRPr sz="1500"/>
            </a:lvl3pPr>
            <a:lvl4pPr marL="1828754" indent="0">
              <a:buFontTx/>
              <a:buNone/>
              <a:defRPr sz="1500"/>
            </a:lvl4pPr>
            <a:lvl5pPr marL="2438339" indent="0">
              <a:buFontTx/>
              <a:buNone/>
              <a:defRPr sz="1500"/>
            </a:lvl5pPr>
          </a:lstStyle>
          <a:p>
            <a:pPr lvl="0"/>
            <a:endParaRPr lang="en-JM" dirty="0"/>
          </a:p>
        </p:txBody>
      </p:sp>
      <p:sp>
        <p:nvSpPr>
          <p:cNvPr id="23" name="Text Placeholder 22"/>
          <p:cNvSpPr>
            <a:spLocks noGrp="1"/>
          </p:cNvSpPr>
          <p:nvPr>
            <p:ph type="body" sz="quarter" idx="18"/>
          </p:nvPr>
        </p:nvSpPr>
        <p:spPr>
          <a:xfrm>
            <a:off x="6705600" y="2209801"/>
            <a:ext cx="4673600" cy="476249"/>
          </a:xfrm>
        </p:spPr>
        <p:txBody>
          <a:bodyPr>
            <a:noAutofit/>
          </a:bodyPr>
          <a:lstStyle>
            <a:lvl1pPr marL="0" indent="0">
              <a:buFontTx/>
              <a:buNone/>
              <a:defRPr sz="1700">
                <a:solidFill>
                  <a:schemeClr val="tx1">
                    <a:lumMod val="85000"/>
                    <a:lumOff val="15000"/>
                  </a:schemeClr>
                </a:solidFill>
                <a:latin typeface="+mn-ea"/>
                <a:ea typeface="+mn-ea"/>
                <a:cs typeface="Roboto Light"/>
              </a:defRPr>
            </a:lvl1pPr>
            <a:lvl2pPr marL="609585" indent="0">
              <a:buFontTx/>
              <a:buNone/>
              <a:defRPr sz="1700">
                <a:latin typeface="Open Sans" pitchFamily="34" charset="0"/>
                <a:ea typeface="Open Sans" pitchFamily="34" charset="0"/>
                <a:cs typeface="Open Sans" pitchFamily="34" charset="0"/>
              </a:defRPr>
            </a:lvl2pPr>
            <a:lvl3pPr marL="1219170" indent="0">
              <a:buFontTx/>
              <a:buNone/>
              <a:defRPr sz="1700">
                <a:latin typeface="Open Sans" pitchFamily="34" charset="0"/>
                <a:ea typeface="Open Sans" pitchFamily="34" charset="0"/>
                <a:cs typeface="Open Sans" pitchFamily="34" charset="0"/>
              </a:defRPr>
            </a:lvl3pPr>
            <a:lvl4pPr marL="1828754" indent="0">
              <a:buFontTx/>
              <a:buNone/>
              <a:defRPr sz="1700">
                <a:latin typeface="Open Sans" pitchFamily="34" charset="0"/>
                <a:ea typeface="Open Sans" pitchFamily="34" charset="0"/>
                <a:cs typeface="Open Sans" pitchFamily="34" charset="0"/>
              </a:defRPr>
            </a:lvl4pPr>
            <a:lvl5pPr marL="2438339" indent="0">
              <a:buFontTx/>
              <a:buNone/>
              <a:defRPr sz="1700">
                <a:latin typeface="Open Sans" pitchFamily="34" charset="0"/>
                <a:ea typeface="Open Sans" pitchFamily="34" charset="0"/>
                <a:cs typeface="Open Sans" pitchFamily="34" charset="0"/>
              </a:defRPr>
            </a:lvl5pPr>
          </a:lstStyle>
          <a:p>
            <a:pPr lvl="0"/>
            <a:endParaRPr lang="en-JM" dirty="0"/>
          </a:p>
        </p:txBody>
      </p:sp>
      <p:sp>
        <p:nvSpPr>
          <p:cNvPr id="8" name="Picture Placeholder 7"/>
          <p:cNvSpPr>
            <a:spLocks noGrp="1"/>
          </p:cNvSpPr>
          <p:nvPr>
            <p:ph type="pic" sz="quarter" idx="13"/>
          </p:nvPr>
        </p:nvSpPr>
        <p:spPr>
          <a:xfrm>
            <a:off x="0" y="0"/>
            <a:ext cx="5588000" cy="6883400"/>
          </a:xfrm>
        </p:spPr>
        <p:txBody>
          <a:bodyPr/>
          <a:lstStyle>
            <a:lvl1pPr>
              <a:defRPr>
                <a:latin typeface="+mn-ea"/>
                <a:ea typeface="+mn-ea"/>
              </a:defRPr>
            </a:lvl1pPr>
          </a:lstStyle>
          <a:p>
            <a:endParaRPr lang="en-JM"/>
          </a:p>
        </p:txBody>
      </p:sp>
    </p:spTree>
    <p:extLst>
      <p:ext uri="{BB962C8B-B14F-4D97-AF65-F5344CB8AC3E}">
        <p14:creationId xmlns:p14="http://schemas.microsoft.com/office/powerpoint/2010/main" xmlns="" val="1407023606"/>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492E40F-D94B-4CB4-B937-4A08F60CBB40}" type="datetimeFigureOut">
              <a:rPr lang="zh-CN" altLang="en-US" smtClean="0"/>
              <a:pPr/>
              <a:t>2019/4/20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2E40F-D94B-4CB4-B937-4A08F60CBB40}" type="datetimeFigureOut">
              <a:rPr lang="zh-CN" altLang="en-US" smtClean="0"/>
              <a:pPr/>
              <a:t>2019/4/20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4901-0DBB-48CC-9483-B958FA2AE48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slow" advTm="2000">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23.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22.jpeg"/><Relationship Id="rId5" Type="http://schemas.openxmlformats.org/officeDocument/2006/relationships/tags" Target="../tags/tag36.xml"/><Relationship Id="rId10" Type="http://schemas.openxmlformats.org/officeDocument/2006/relationships/slideLayout" Target="../slideLayouts/slideLayout15.xml"/><Relationship Id="rId4" Type="http://schemas.openxmlformats.org/officeDocument/2006/relationships/tags" Target="../tags/tag35.xml"/><Relationship Id="rId9" Type="http://schemas.openxmlformats.org/officeDocument/2006/relationships/tags" Target="../tags/tag40.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3.xml"/><Relationship Id="rId7" Type="http://schemas.openxmlformats.org/officeDocument/2006/relationships/image" Target="../media/image25.jpe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4.jpe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23.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5" Type="http://schemas.openxmlformats.org/officeDocument/2006/relationships/notesSlide" Target="../notesSlides/notesSlide19.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36.png"/><Relationship Id="rId5" Type="http://schemas.openxmlformats.org/officeDocument/2006/relationships/tags" Target="../tags/tag67.xml"/><Relationship Id="rId10" Type="http://schemas.openxmlformats.org/officeDocument/2006/relationships/image" Target="../media/image35.jpeg"/><Relationship Id="rId4" Type="http://schemas.openxmlformats.org/officeDocument/2006/relationships/tags" Target="../tags/tag66.xml"/><Relationship Id="rId9"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image" Target="../media/image7.jpeg"/><Relationship Id="rId2" Type="http://schemas.openxmlformats.org/officeDocument/2006/relationships/tags" Target="../tags/tag5.xml"/><Relationship Id="rId16" Type="http://schemas.openxmlformats.org/officeDocument/2006/relationships/image" Target="../media/image6.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notesSlide" Target="../notesSlides/notesSlide5.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image" Target="../media/image7.jpeg"/><Relationship Id="rId2" Type="http://schemas.openxmlformats.org/officeDocument/2006/relationships/tags" Target="../tags/tag18.xml"/><Relationship Id="rId16" Type="http://schemas.openxmlformats.org/officeDocument/2006/relationships/image" Target="../media/image6.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notesSlide" Target="../notesSlides/notesSlide6.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700000">
            <a:off x="1590845" y="-2325924"/>
            <a:ext cx="1422400" cy="10427541"/>
          </a:xfrm>
          <a:prstGeom prst="rect">
            <a:avLst/>
          </a:prstGeom>
          <a:solidFill>
            <a:srgbClr val="098DE6"/>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rgbClr val="098DE6"/>
              </a:solidFill>
            </a:endParaRPr>
          </a:p>
        </p:txBody>
      </p:sp>
      <p:grpSp>
        <p:nvGrpSpPr>
          <p:cNvPr id="3" name="组合 7"/>
          <p:cNvGrpSpPr/>
          <p:nvPr/>
        </p:nvGrpSpPr>
        <p:grpSpPr>
          <a:xfrm>
            <a:off x="3013125" y="-880121"/>
            <a:ext cx="7654876" cy="7135885"/>
            <a:chOff x="2227976" y="-153275"/>
            <a:chExt cx="5741157" cy="5351914"/>
          </a:xfrm>
        </p:grpSpPr>
        <p:pic>
          <p:nvPicPr>
            <p:cNvPr id="6" name="图片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819400" y="971550"/>
              <a:ext cx="5025548" cy="2152650"/>
            </a:xfrm>
            <a:prstGeom prst="rect">
              <a:avLst/>
            </a:prstGeom>
          </p:spPr>
        </p:pic>
        <p:sp>
          <p:nvSpPr>
            <p:cNvPr id="14" name="矩形 13"/>
            <p:cNvSpPr/>
            <p:nvPr/>
          </p:nvSpPr>
          <p:spPr>
            <a:xfrm rot="2700000" flipH="1">
              <a:off x="5871834" y="151524"/>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sp>
          <p:nvSpPr>
            <p:cNvPr id="16" name="矩形 15"/>
            <p:cNvSpPr/>
            <p:nvPr/>
          </p:nvSpPr>
          <p:spPr>
            <a:xfrm rot="2700000" flipH="1">
              <a:off x="4279555" y="303925"/>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sp>
          <p:nvSpPr>
            <p:cNvPr id="17" name="矩形 16"/>
            <p:cNvSpPr/>
            <p:nvPr/>
          </p:nvSpPr>
          <p:spPr>
            <a:xfrm rot="18900000" flipH="1" flipV="1">
              <a:off x="4965353" y="1049761"/>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sp>
          <p:nvSpPr>
            <p:cNvPr id="18" name="矩形 17"/>
            <p:cNvSpPr/>
            <p:nvPr/>
          </p:nvSpPr>
          <p:spPr>
            <a:xfrm rot="18900000" flipH="1" flipV="1">
              <a:off x="5659045" y="322907"/>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sp>
          <p:nvSpPr>
            <p:cNvPr id="19" name="矩形 18"/>
            <p:cNvSpPr/>
            <p:nvPr/>
          </p:nvSpPr>
          <p:spPr>
            <a:xfrm rot="18900000" flipH="1" flipV="1">
              <a:off x="6657725" y="-153275"/>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grpSp>
      <p:sp>
        <p:nvSpPr>
          <p:cNvPr id="20" name="TextBox 4"/>
          <p:cNvSpPr txBox="1"/>
          <p:nvPr/>
        </p:nvSpPr>
        <p:spPr>
          <a:xfrm>
            <a:off x="5207469" y="4113338"/>
            <a:ext cx="4043730" cy="1107992"/>
          </a:xfrm>
          <a:prstGeom prst="rect">
            <a:avLst/>
          </a:prstGeom>
          <a:noFill/>
        </p:spPr>
        <p:txBody>
          <a:bodyPr wrap="none" lIns="121917" tIns="60958" rIns="121917" bIns="60958" rtlCol="0">
            <a:spAutoFit/>
          </a:bodyPr>
          <a:lstStyle/>
          <a:p>
            <a:pPr algn="ctr"/>
            <a:r>
              <a:rPr lang="zh-CN" altLang="en-US" sz="6400" dirty="0" smtClean="0">
                <a:solidFill>
                  <a:srgbClr val="098DE6"/>
                </a:solidFill>
                <a:latin typeface="方正小标宋简体" panose="03000509000000000000" pitchFamily="65" charset="-122"/>
                <a:ea typeface="方正小标宋简体" panose="03000509000000000000" pitchFamily="65" charset="-122"/>
              </a:rPr>
              <a:t>蜂窝</a:t>
            </a:r>
            <a:r>
              <a:rPr lang="en-US" altLang="zh-CN" sz="6400" dirty="0" smtClean="0">
                <a:solidFill>
                  <a:srgbClr val="098DE6"/>
                </a:solidFill>
                <a:latin typeface="方正小标宋简体" panose="03000509000000000000" pitchFamily="65" charset="-122"/>
                <a:ea typeface="方正小标宋简体" panose="03000509000000000000" pitchFamily="65" charset="-122"/>
              </a:rPr>
              <a:t>V</a:t>
            </a:r>
            <a:r>
              <a:rPr lang="zh-CN" altLang="en-US" sz="6400" dirty="0" smtClean="0">
                <a:solidFill>
                  <a:srgbClr val="098DE6"/>
                </a:solidFill>
                <a:latin typeface="方正小标宋简体" panose="03000509000000000000" pitchFamily="65" charset="-122"/>
                <a:ea typeface="方正小标宋简体" panose="03000509000000000000" pitchFamily="65" charset="-122"/>
              </a:rPr>
              <a:t>校园</a:t>
            </a:r>
            <a:endParaRPr lang="en-US" altLang="zh-CN" sz="6400" dirty="0">
              <a:solidFill>
                <a:srgbClr val="098DE6"/>
              </a:solidFill>
              <a:latin typeface="方正小标宋简体" panose="03000509000000000000" pitchFamily="65" charset="-122"/>
              <a:ea typeface="方正小标宋简体" panose="03000509000000000000" pitchFamily="65" charset="-122"/>
            </a:endParaRPr>
          </a:p>
        </p:txBody>
      </p:sp>
      <p:sp>
        <p:nvSpPr>
          <p:cNvPr id="21" name="矩形 20"/>
          <p:cNvSpPr/>
          <p:nvPr/>
        </p:nvSpPr>
        <p:spPr>
          <a:xfrm>
            <a:off x="5156970" y="4925658"/>
            <a:ext cx="4056023" cy="745521"/>
          </a:xfrm>
          <a:prstGeom prst="rect">
            <a:avLst/>
          </a:prstGeom>
        </p:spPr>
        <p:txBody>
          <a:bodyPr wrap="square" lIns="121917" tIns="60958" rIns="121917" bIns="60958">
            <a:spAutoFit/>
          </a:bodyPr>
          <a:lstStyle/>
          <a:p>
            <a:pPr>
              <a:lnSpc>
                <a:spcPts val="5867"/>
              </a:lnSpc>
            </a:pPr>
            <a:r>
              <a:rPr lang="zh-CN" altLang="en-US" b="1" dirty="0" smtClean="0">
                <a:solidFill>
                  <a:schemeClr val="bg2">
                    <a:lumMod val="50000"/>
                  </a:schemeClr>
                </a:solidFill>
                <a:latin typeface="微软雅黑" pitchFamily="34" charset="-122"/>
                <a:ea typeface="微软雅黑" pitchFamily="34" charset="-122"/>
              </a:rPr>
              <a:t>            互动问答  提升效率</a:t>
            </a:r>
            <a:endParaRPr lang="zh-CN" altLang="en-US" b="1" dirty="0">
              <a:solidFill>
                <a:schemeClr val="bg2">
                  <a:lumMod val="50000"/>
                </a:schemeClr>
              </a:solidFill>
              <a:latin typeface="微软雅黑" pitchFamily="34" charset="-122"/>
              <a:ea typeface="微软雅黑" pitchFamily="34" charset="-122"/>
            </a:endParaRPr>
          </a:p>
        </p:txBody>
      </p:sp>
      <p:sp>
        <p:nvSpPr>
          <p:cNvPr id="24" name="矩形 23"/>
          <p:cNvSpPr/>
          <p:nvPr/>
        </p:nvSpPr>
        <p:spPr>
          <a:xfrm rot="2700000">
            <a:off x="10827169" y="2407559"/>
            <a:ext cx="238140" cy="6971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rgbClr val="098DE6"/>
              </a:solidFill>
            </a:endParaRPr>
          </a:p>
        </p:txBody>
      </p:sp>
      <p:sp>
        <p:nvSpPr>
          <p:cNvPr id="25" name="矩形 24"/>
          <p:cNvSpPr/>
          <p:nvPr/>
        </p:nvSpPr>
        <p:spPr>
          <a:xfrm rot="2700000">
            <a:off x="12363412" y="-3089247"/>
            <a:ext cx="126723" cy="6971291"/>
          </a:xfrm>
          <a:prstGeom prst="rect">
            <a:avLst/>
          </a:prstGeom>
          <a:solidFill>
            <a:srgbClr val="098DE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rgbClr val="098DE6"/>
              </a:solidFill>
            </a:endParaRPr>
          </a:p>
        </p:txBody>
      </p:sp>
      <p:sp>
        <p:nvSpPr>
          <p:cNvPr id="22" name="TextBox 21"/>
          <p:cNvSpPr txBox="1"/>
          <p:nvPr/>
        </p:nvSpPr>
        <p:spPr>
          <a:xfrm>
            <a:off x="581024" y="6048375"/>
            <a:ext cx="3067051" cy="400110"/>
          </a:xfrm>
          <a:prstGeom prst="rect">
            <a:avLst/>
          </a:prstGeom>
          <a:noFill/>
        </p:spPr>
        <p:txBody>
          <a:bodyPr wrap="square" rtlCol="0">
            <a:spAutoFit/>
          </a:bodyPr>
          <a:lstStyle/>
          <a:p>
            <a:r>
              <a:rPr lang="zh-CN" altLang="en-US" sz="2000" dirty="0" smtClean="0">
                <a:solidFill>
                  <a:schemeClr val="bg2">
                    <a:lumMod val="25000"/>
                  </a:schemeClr>
                </a:solidFill>
              </a:rPr>
              <a:t>制作团队</a:t>
            </a:r>
            <a:r>
              <a:rPr lang="en-US" altLang="zh-CN" sz="2000" dirty="0" smtClean="0">
                <a:solidFill>
                  <a:schemeClr val="bg2">
                    <a:lumMod val="25000"/>
                  </a:schemeClr>
                </a:solidFill>
              </a:rPr>
              <a:t>:</a:t>
            </a:r>
            <a:r>
              <a:rPr lang="en-US" altLang="zh-CN" sz="2000" dirty="0" err="1" smtClean="0">
                <a:solidFill>
                  <a:schemeClr val="bg2">
                    <a:lumMod val="25000"/>
                  </a:schemeClr>
                </a:solidFill>
              </a:rPr>
              <a:t>WeAreHero</a:t>
            </a:r>
            <a:endParaRPr lang="zh-CN" altLang="en-US" sz="2000" dirty="0">
              <a:solidFill>
                <a:schemeClr val="bg2">
                  <a:lumMod val="25000"/>
                </a:schemeClr>
              </a:solidFill>
            </a:endParaRPr>
          </a:p>
        </p:txBody>
      </p:sp>
      <p:pic>
        <p:nvPicPr>
          <p:cNvPr id="23" name="图片 22" descr="蜂窝V校园2.png"/>
          <p:cNvPicPr>
            <a:picLocks noChangeAspect="1"/>
          </p:cNvPicPr>
          <p:nvPr/>
        </p:nvPicPr>
        <p:blipFill>
          <a:blip r:embed="rId3" cstate="print"/>
          <a:stretch>
            <a:fillRect/>
          </a:stretch>
        </p:blipFill>
        <p:spPr>
          <a:xfrm>
            <a:off x="799246" y="656371"/>
            <a:ext cx="1220054" cy="1220054"/>
          </a:xfrm>
          <a:prstGeom prst="rect">
            <a:avLst/>
          </a:prstGeom>
        </p:spPr>
      </p:pic>
      <p:sp>
        <p:nvSpPr>
          <p:cNvPr id="26" name="TextBox 25"/>
          <p:cNvSpPr txBox="1"/>
          <p:nvPr/>
        </p:nvSpPr>
        <p:spPr>
          <a:xfrm>
            <a:off x="3181350" y="3762375"/>
            <a:ext cx="4063933" cy="369332"/>
          </a:xfrm>
          <a:prstGeom prst="rect">
            <a:avLst/>
          </a:prstGeom>
          <a:noFill/>
        </p:spPr>
        <p:txBody>
          <a:bodyPr wrap="none" rtlCol="0">
            <a:spAutoFit/>
          </a:bodyPr>
          <a:lstStyle/>
          <a:p>
            <a:r>
              <a:rPr lang="zh-CN" altLang="zh-CN" b="1" dirty="0" smtClean="0">
                <a:solidFill>
                  <a:schemeClr val="bg2">
                    <a:lumMod val="50000"/>
                  </a:schemeClr>
                </a:solidFill>
              </a:rPr>
              <a:t>基于互动问答模式的在线学习平台</a:t>
            </a:r>
            <a:r>
              <a:rPr lang="en-US" altLang="zh-CN" b="1" dirty="0" smtClean="0">
                <a:solidFill>
                  <a:schemeClr val="bg2">
                    <a:lumMod val="50000"/>
                  </a:schemeClr>
                </a:solidFill>
              </a:rPr>
              <a:t>——</a:t>
            </a:r>
            <a:endParaRPr lang="zh-CN" altLang="en-US" b="1" dirty="0">
              <a:solidFill>
                <a:schemeClr val="bg2">
                  <a:lumMod val="50000"/>
                </a:schemeClr>
              </a:solidFill>
            </a:endParaRPr>
          </a:p>
        </p:txBody>
      </p:sp>
    </p:spTree>
    <p:extLst>
      <p:ext uri="{BB962C8B-B14F-4D97-AF65-F5344CB8AC3E}">
        <p14:creationId xmlns:p14="http://schemas.microsoft.com/office/powerpoint/2010/main" xmlns="" val="24176141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iterate type="lt">
                                    <p:tmPct val="30000"/>
                                  </p:iterate>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par>
                          <p:cTn id="8" fill="hold">
                            <p:stCondLst>
                              <p:cond delay="11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1"/>
                                        </p:tgtEl>
                                        <p:attrNameLst>
                                          <p:attrName>ppt_y</p:attrName>
                                        </p:attrNameLst>
                                      </p:cBhvr>
                                      <p:tavLst>
                                        <p:tav tm="0">
                                          <p:val>
                                            <p:strVal val="#ppt_y"/>
                                          </p:val>
                                        </p:tav>
                                        <p:tav tm="100000">
                                          <p:val>
                                            <p:strVal val="#ppt_y"/>
                                          </p:val>
                                        </p:tav>
                                      </p:tavLst>
                                    </p:anim>
                                    <p:anim calcmode="lin" valueType="num">
                                      <p:cBhvr>
                                        <p:cTn id="13"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smtClean="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72040" y="2781227"/>
            <a:ext cx="7416605" cy="1318699"/>
          </a:xfrm>
          <a:prstGeom prst="rect">
            <a:avLst/>
          </a:prstGeom>
        </p:spPr>
        <p:txBody>
          <a:bodyPr wrap="square" lIns="117226" tIns="58613" rIns="117226" bIns="58613">
            <a:spAutoFit/>
          </a:bodyPr>
          <a:lstStyle/>
          <a:p>
            <a:pPr marL="227940" indent="-227940" defTabSz="1027764">
              <a:spcBef>
                <a:spcPct val="20000"/>
              </a:spcBef>
            </a:pPr>
            <a:r>
              <a:rPr lang="zh-CN" altLang="en-US" sz="5400" dirty="0" smtClean="0">
                <a:solidFill>
                  <a:schemeClr val="bg1"/>
                </a:solidFill>
                <a:latin typeface="+mn-ea"/>
                <a:sym typeface="Source Han Serif SC" panose="02020400000000000000" pitchFamily="18" charset="-122"/>
              </a:rPr>
              <a:t>界面展示</a:t>
            </a:r>
            <a:endParaRPr lang="en-US" altLang="zh-CN" sz="5400" dirty="0" smtClean="0">
              <a:solidFill>
                <a:schemeClr val="bg1"/>
              </a:solidFill>
              <a:latin typeface="+mn-ea"/>
              <a:sym typeface="Source Han Serif SC" panose="02020400000000000000" pitchFamily="18" charset="-122"/>
            </a:endParaRPr>
          </a:p>
          <a:p>
            <a:pPr marL="227940" lvl="0" indent="-227940" defTabSz="1027764">
              <a:spcBef>
                <a:spcPct val="20000"/>
              </a:spcBef>
            </a:pPr>
            <a:r>
              <a:rPr lang="zh-CN" altLang="en-US" sz="2000" dirty="0" smtClean="0">
                <a:solidFill>
                  <a:schemeClr val="bg1"/>
                </a:solidFill>
                <a:latin typeface="+mn-ea"/>
                <a:sym typeface="Source Han Serif SC" panose="02020400000000000000" pitchFamily="18" charset="-122"/>
              </a:rPr>
              <a:t> 项目的部分界面演示</a:t>
            </a:r>
          </a:p>
        </p:txBody>
      </p:sp>
    </p:spTree>
    <p:custDataLst>
      <p:tags r:id="rId1"/>
    </p:custDataLst>
    <p:extLst>
      <p:ext uri="{BB962C8B-B14F-4D97-AF65-F5344CB8AC3E}">
        <p14:creationId xmlns="" xmlns:p14="http://schemas.microsoft.com/office/powerpoint/2010/main" val="427377412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互动问答</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文本框 7"/>
          <p:cNvSpPr txBox="1">
            <a:spLocks noChangeArrowheads="1"/>
          </p:cNvSpPr>
          <p:nvPr/>
        </p:nvSpPr>
        <p:spPr bwMode="auto">
          <a:xfrm>
            <a:off x="2401536" y="5961106"/>
            <a:ext cx="2161133" cy="405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30000"/>
              </a:lnSpc>
            </a:pPr>
            <a:r>
              <a:rPr lang="zh-CN" altLang="en-US" sz="2135" b="1" dirty="0" smtClean="0">
                <a:solidFill>
                  <a:srgbClr val="01559B"/>
                </a:solidFill>
                <a:latin typeface="微软雅黑" panose="020B0503020204020204" pitchFamily="34" charset="-122"/>
                <a:cs typeface="+mn-ea"/>
                <a:sym typeface="+mn-lt"/>
              </a:rPr>
              <a:t>问题发布与浏览</a:t>
            </a:r>
            <a:endParaRPr lang="zh-CN" altLang="en-US" sz="2135" b="1" dirty="0">
              <a:solidFill>
                <a:srgbClr val="01559B"/>
              </a:solidFill>
              <a:latin typeface="微软雅黑" panose="020B0503020204020204" pitchFamily="34" charset="-122"/>
              <a:cs typeface="+mn-ea"/>
              <a:sym typeface="+mn-lt"/>
            </a:endParaRPr>
          </a:p>
        </p:txBody>
      </p:sp>
      <p:sp>
        <p:nvSpPr>
          <p:cNvPr id="10" name="圆角矩形 9"/>
          <p:cNvSpPr/>
          <p:nvPr/>
        </p:nvSpPr>
        <p:spPr>
          <a:xfrm>
            <a:off x="6764694" y="1707502"/>
            <a:ext cx="4635170" cy="4114800"/>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7025951" y="1987421"/>
            <a:ext cx="4147968" cy="3794867"/>
          </a:xfrm>
          <a:prstGeom prst="rect">
            <a:avLst/>
          </a:prstGeom>
        </p:spPr>
        <p:txBody>
          <a:bodyPr wrap="square" lIns="100567" tIns="50283" rIns="100567" bIns="50283">
            <a:spAutoFit/>
          </a:bodyPr>
          <a:lstStyle/>
          <a:p>
            <a:pPr>
              <a:lnSpc>
                <a:spcPct val="150000"/>
              </a:lnSpc>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mn-ea"/>
                <a:sym typeface="+mn-lt"/>
              </a:rPr>
              <a:t>       互动问答是蜂窝</a:t>
            </a:r>
            <a:r>
              <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mn-ea"/>
                <a:sym typeface="+mn-lt"/>
              </a:rPr>
              <a:t>V</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mn-ea"/>
                <a:sym typeface="+mn-lt"/>
              </a:rPr>
              <a:t>校园中最核心的模块，通过</a:t>
            </a:r>
            <a:r>
              <a:rPr lang="zh-CN" altLang="zh-CN" sz="1600" dirty="0" smtClean="0">
                <a:solidFill>
                  <a:schemeClr val="bg2">
                    <a:lumMod val="25000"/>
                  </a:schemeClr>
                </a:solidFill>
                <a:latin typeface="微软雅黑" pitchFamily="34" charset="-122"/>
                <a:ea typeface="微软雅黑" pitchFamily="34" charset="-122"/>
              </a:rPr>
              <a:t>服务通过器</a:t>
            </a:r>
            <a:r>
              <a:rPr lang="zh-CN" altLang="en-US" sz="1600" dirty="0" smtClean="0">
                <a:solidFill>
                  <a:schemeClr val="bg2">
                    <a:lumMod val="25000"/>
                  </a:schemeClr>
                </a:solidFill>
                <a:latin typeface="微软雅黑" pitchFamily="34" charset="-122"/>
                <a:ea typeface="微软雅黑" pitchFamily="34" charset="-122"/>
              </a:rPr>
              <a:t>对所有</a:t>
            </a:r>
            <a:r>
              <a:rPr lang="zh-CN" altLang="zh-CN" sz="1600" dirty="0" smtClean="0">
                <a:solidFill>
                  <a:schemeClr val="bg2">
                    <a:lumMod val="25000"/>
                  </a:schemeClr>
                </a:solidFill>
                <a:latin typeface="微软雅黑" pitchFamily="34" charset="-122"/>
                <a:ea typeface="微软雅黑" pitchFamily="34" charset="-122"/>
              </a:rPr>
              <a:t>提交的数据进行分析与</a:t>
            </a:r>
            <a:r>
              <a:rPr lang="zh-CN" altLang="en-US" sz="1600" dirty="0" smtClean="0">
                <a:solidFill>
                  <a:schemeClr val="bg2">
                    <a:lumMod val="25000"/>
                  </a:schemeClr>
                </a:solidFill>
                <a:latin typeface="微软雅黑" pitchFamily="34" charset="-122"/>
                <a:ea typeface="微软雅黑" pitchFamily="34" charset="-122"/>
              </a:rPr>
              <a:t>处理</a:t>
            </a:r>
            <a:r>
              <a:rPr lang="zh-CN" altLang="zh-CN" sz="1600" dirty="0" smtClean="0">
                <a:solidFill>
                  <a:schemeClr val="bg2">
                    <a:lumMod val="25000"/>
                  </a:schemeClr>
                </a:solidFill>
                <a:latin typeface="微软雅黑" pitchFamily="34" charset="-122"/>
                <a:ea typeface="微软雅黑" pitchFamily="34" charset="-122"/>
              </a:rPr>
              <a:t>，</a:t>
            </a:r>
            <a:r>
              <a:rPr lang="zh-CN" altLang="en-US" sz="1600" dirty="0" smtClean="0">
                <a:solidFill>
                  <a:schemeClr val="bg2">
                    <a:lumMod val="25000"/>
                  </a:schemeClr>
                </a:solidFill>
                <a:latin typeface="微软雅黑" pitchFamily="34" charset="-122"/>
                <a:ea typeface="微软雅黑" pitchFamily="34" charset="-122"/>
              </a:rPr>
              <a:t>分批次获取没有经过分类的问题显示（随机），提供对所有用户可见的互动问答的模块，所有科目的问题在互动问答模块都有可能被显示。</a:t>
            </a:r>
            <a:r>
              <a:rPr lang="zh-CN" altLang="zh-CN" sz="1600" dirty="0" smtClean="0">
                <a:solidFill>
                  <a:schemeClr val="bg2">
                    <a:lumMod val="25000"/>
                  </a:schemeClr>
                </a:solidFill>
                <a:latin typeface="微软雅黑" pitchFamily="34" charset="-122"/>
                <a:ea typeface="微软雅黑" pitchFamily="34" charset="-122"/>
              </a:rPr>
              <a:t>学生方只需要在遇到问题时，通过</a:t>
            </a:r>
            <a:r>
              <a:rPr lang="zh-CN" altLang="en-US" sz="1600" dirty="0" smtClean="0">
                <a:solidFill>
                  <a:schemeClr val="bg2">
                    <a:lumMod val="25000"/>
                  </a:schemeClr>
                </a:solidFill>
                <a:latin typeface="微软雅黑" pitchFamily="34" charset="-122"/>
                <a:ea typeface="微软雅黑" pitchFamily="34" charset="-122"/>
              </a:rPr>
              <a:t>简单的几步操作，即</a:t>
            </a:r>
            <a:r>
              <a:rPr lang="zh-CN" altLang="zh-CN" sz="1600" dirty="0" smtClean="0">
                <a:solidFill>
                  <a:schemeClr val="bg2">
                    <a:lumMod val="25000"/>
                  </a:schemeClr>
                </a:solidFill>
                <a:latin typeface="微软雅黑" pitchFamily="34" charset="-122"/>
                <a:ea typeface="微软雅黑" pitchFamily="34" charset="-122"/>
              </a:rPr>
              <a:t>拍照或描述的方式将问题发布分享，便</a:t>
            </a:r>
            <a:r>
              <a:rPr lang="zh-CN" altLang="en-US" sz="1600" dirty="0" smtClean="0">
                <a:solidFill>
                  <a:schemeClr val="bg2">
                    <a:lumMod val="25000"/>
                  </a:schemeClr>
                </a:solidFill>
                <a:latin typeface="微软雅黑" pitchFamily="34" charset="-122"/>
                <a:ea typeface="微软雅黑" pitchFamily="34" charset="-122"/>
              </a:rPr>
              <a:t>可能获</a:t>
            </a:r>
            <a:r>
              <a:rPr lang="zh-CN" altLang="zh-CN" sz="1600" dirty="0" smtClean="0">
                <a:solidFill>
                  <a:schemeClr val="bg2">
                    <a:lumMod val="25000"/>
                  </a:schemeClr>
                </a:solidFill>
                <a:latin typeface="微软雅黑" pitchFamily="34" charset="-122"/>
                <a:ea typeface="微软雅黑" pitchFamily="34" charset="-122"/>
              </a:rPr>
              <a:t>得</a:t>
            </a:r>
            <a:r>
              <a:rPr lang="zh-CN" altLang="en-US" sz="1600" dirty="0" smtClean="0">
                <a:solidFill>
                  <a:schemeClr val="bg2">
                    <a:lumMod val="25000"/>
                  </a:schemeClr>
                </a:solidFill>
                <a:latin typeface="微软雅黑" pitchFamily="34" charset="-122"/>
                <a:ea typeface="微软雅黑" pitchFamily="34" charset="-122"/>
              </a:rPr>
              <a:t>其他用户的解答与建议，从而达到互动交流的目的</a:t>
            </a:r>
            <a:endParaRPr lang="en-US" altLang="zh-CN" sz="1600" dirty="0" smtClean="0">
              <a:solidFill>
                <a:schemeClr val="bg2">
                  <a:lumMod val="25000"/>
                </a:schemeClr>
              </a:solidFill>
              <a:latin typeface="微软雅黑" pitchFamily="34" charset="-122"/>
              <a:ea typeface="微软雅黑" pitchFamily="34" charset="-122"/>
              <a:cs typeface="+mn-ea"/>
              <a:sym typeface="+mn-lt"/>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G:\1.U盘复刻\9.其他\1.大赛项目\1.蜂窝V校园\图片\IMG_20190408_152605.jpg"/>
          <p:cNvPicPr>
            <a:picLocks noChangeAspect="1" noChangeArrowheads="1"/>
          </p:cNvPicPr>
          <p:nvPr/>
        </p:nvPicPr>
        <p:blipFill>
          <a:blip r:embed="rId3" cstate="print"/>
          <a:srcRect/>
          <a:stretch>
            <a:fillRect/>
          </a:stretch>
        </p:blipFill>
        <p:spPr bwMode="auto">
          <a:xfrm>
            <a:off x="633719" y="1051801"/>
            <a:ext cx="2659987" cy="4854477"/>
          </a:xfrm>
          <a:prstGeom prst="rect">
            <a:avLst/>
          </a:prstGeom>
          <a:noFill/>
          <a:effectLst>
            <a:outerShdw blurRad="63500" sx="101000" sy="101000" algn="ctr" rotWithShape="0">
              <a:prstClr val="black">
                <a:alpha val="40000"/>
              </a:prstClr>
            </a:outerShdw>
          </a:effectLst>
        </p:spPr>
      </p:pic>
      <p:pic>
        <p:nvPicPr>
          <p:cNvPr id="2051" name="Picture 3" descr="G:\1.U盘复刻\9.其他\1.大赛项目\1.蜂窝V校园\图片\IMG_20190408_152519.jpg"/>
          <p:cNvPicPr>
            <a:picLocks noChangeAspect="1" noChangeArrowheads="1"/>
          </p:cNvPicPr>
          <p:nvPr/>
        </p:nvPicPr>
        <p:blipFill>
          <a:blip r:embed="rId4" cstate="print"/>
          <a:srcRect/>
          <a:stretch>
            <a:fillRect/>
          </a:stretch>
        </p:blipFill>
        <p:spPr bwMode="auto">
          <a:xfrm>
            <a:off x="3573625" y="1028784"/>
            <a:ext cx="2674775" cy="4866605"/>
          </a:xfrm>
          <a:prstGeom prst="rect">
            <a:avLst/>
          </a:prstGeom>
          <a:noFill/>
          <a:effectLst>
            <a:outerShdw blurRad="63500" sx="101000" sy="101000" algn="ctr" rotWithShape="0">
              <a:prstClr val="black">
                <a:alpha val="4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互动问答</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文本框 7"/>
          <p:cNvSpPr txBox="1">
            <a:spLocks noChangeArrowheads="1"/>
          </p:cNvSpPr>
          <p:nvPr/>
        </p:nvSpPr>
        <p:spPr bwMode="auto">
          <a:xfrm>
            <a:off x="2578819" y="5989098"/>
            <a:ext cx="1903900" cy="405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30000"/>
              </a:lnSpc>
            </a:pPr>
            <a:r>
              <a:rPr lang="zh-CN" altLang="en-US" sz="2135" b="1" dirty="0" smtClean="0">
                <a:solidFill>
                  <a:srgbClr val="01559B"/>
                </a:solidFill>
                <a:latin typeface="微软雅黑" panose="020B0503020204020204" pitchFamily="34" charset="-122"/>
                <a:cs typeface="+mn-ea"/>
                <a:sym typeface="+mn-lt"/>
              </a:rPr>
              <a:t>用户解答页面</a:t>
            </a:r>
            <a:endParaRPr lang="zh-CN" altLang="en-US" sz="2135" b="1" dirty="0">
              <a:solidFill>
                <a:srgbClr val="01559B"/>
              </a:solidFill>
              <a:latin typeface="微软雅黑" panose="020B0503020204020204" pitchFamily="34" charset="-122"/>
              <a:cs typeface="+mn-ea"/>
              <a:sym typeface="+mn-lt"/>
            </a:endParaRPr>
          </a:p>
        </p:txBody>
      </p:sp>
      <p:sp>
        <p:nvSpPr>
          <p:cNvPr id="10" name="圆角矩形 9"/>
          <p:cNvSpPr/>
          <p:nvPr/>
        </p:nvSpPr>
        <p:spPr>
          <a:xfrm>
            <a:off x="6764694" y="1707503"/>
            <a:ext cx="4635170" cy="3717504"/>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7025951" y="1987421"/>
            <a:ext cx="4147968" cy="3056203"/>
          </a:xfrm>
          <a:prstGeom prst="rect">
            <a:avLst/>
          </a:prstGeom>
        </p:spPr>
        <p:txBody>
          <a:bodyPr wrap="square" lIns="100567" tIns="50283" rIns="100567" bIns="50283">
            <a:spAutoFit/>
          </a:bodyPr>
          <a:lstStyle/>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互动问答</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回答页面，此页面包含详细的问题描述、问题的图解、其他用户的解。在此页面中，用户可以对问题进行解答或提出疑问，与其他用户进行交流。同时，用户可以将此页面的问题分享给微信好友，请求好友帮助解答。同时，通过教师认证的教师的权威解答将会有特殊标识。</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3074" name="Picture 2" descr="G:\1.U盘复刻\9.其他\1.大赛项目\1.蜂窝V校园\图片\Screenshot_2019-04-13-20-16-43-175_com.tencent.mm.png"/>
          <p:cNvPicPr>
            <a:picLocks noChangeAspect="1" noChangeArrowheads="1"/>
          </p:cNvPicPr>
          <p:nvPr/>
        </p:nvPicPr>
        <p:blipFill>
          <a:blip r:embed="rId3" cstate="print"/>
          <a:srcRect/>
          <a:stretch>
            <a:fillRect/>
          </a:stretch>
        </p:blipFill>
        <p:spPr bwMode="auto">
          <a:xfrm>
            <a:off x="740573" y="895736"/>
            <a:ext cx="2783434" cy="5038533"/>
          </a:xfrm>
          <a:prstGeom prst="rect">
            <a:avLst/>
          </a:prstGeom>
          <a:noFill/>
          <a:effectLst>
            <a:outerShdw blurRad="63500" sx="101000" sy="101000" algn="ctr" rotWithShape="0">
              <a:prstClr val="black">
                <a:alpha val="40000"/>
              </a:prstClr>
            </a:outerShdw>
          </a:effectLst>
        </p:spPr>
      </p:pic>
      <p:pic>
        <p:nvPicPr>
          <p:cNvPr id="2" name="Picture 3" descr="G:\1.U盘复刻\9.其他\1.大赛项目\1.蜂窝V校园\图片\Screenshot_2019-04-13-20-20-53-238_com.tencent.mm.png"/>
          <p:cNvPicPr>
            <a:picLocks noChangeAspect="1" noChangeArrowheads="1"/>
          </p:cNvPicPr>
          <p:nvPr/>
        </p:nvPicPr>
        <p:blipFill>
          <a:blip r:embed="rId4" cstate="print"/>
          <a:srcRect/>
          <a:stretch>
            <a:fillRect/>
          </a:stretch>
        </p:blipFill>
        <p:spPr bwMode="auto">
          <a:xfrm>
            <a:off x="3682963" y="890774"/>
            <a:ext cx="2771177" cy="5039436"/>
          </a:xfrm>
          <a:prstGeom prst="rect">
            <a:avLst/>
          </a:prstGeom>
          <a:noFill/>
          <a:effectLst>
            <a:outerShdw blurRad="63500" sx="101000" sy="101000" algn="ctr" rotWithShape="0">
              <a:prstClr val="black">
                <a:alpha val="4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互动问答展示</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 name="组合 13"/>
          <p:cNvGrpSpPr/>
          <p:nvPr/>
        </p:nvGrpSpPr>
        <p:grpSpPr>
          <a:xfrm>
            <a:off x="1945752" y="1933903"/>
            <a:ext cx="649341" cy="780405"/>
            <a:chOff x="7369175" y="-508000"/>
            <a:chExt cx="636588" cy="765176"/>
          </a:xfrm>
          <a:solidFill>
            <a:schemeClr val="bg1"/>
          </a:solidFill>
        </p:grpSpPr>
        <p:sp>
          <p:nvSpPr>
            <p:cNvPr id="15" name="Freeform 807"/>
            <p:cNvSpPr/>
            <p:nvPr/>
          </p:nvSpPr>
          <p:spPr bwMode="auto">
            <a:xfrm>
              <a:off x="782955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prstClr val="black"/>
                </a:solidFill>
                <a:effectLst/>
                <a:uLnTx/>
                <a:uFillTx/>
              </a:endParaRPr>
            </a:p>
          </p:txBody>
        </p:sp>
        <p:sp>
          <p:nvSpPr>
            <p:cNvPr id="16" name="Freeform 808"/>
            <p:cNvSpPr/>
            <p:nvPr/>
          </p:nvSpPr>
          <p:spPr bwMode="auto">
            <a:xfrm>
              <a:off x="774700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prstClr val="black"/>
                </a:solidFill>
                <a:effectLst/>
                <a:uLnTx/>
                <a:uFillTx/>
              </a:endParaRPr>
            </a:p>
          </p:txBody>
        </p:sp>
        <p:sp>
          <p:nvSpPr>
            <p:cNvPr id="17" name="Oval 809"/>
            <p:cNvSpPr>
              <a:spLocks noChangeArrowheads="1"/>
            </p:cNvSpPr>
            <p:nvPr/>
          </p:nvSpPr>
          <p:spPr bwMode="auto">
            <a:xfrm>
              <a:off x="7777163" y="-381000"/>
              <a:ext cx="96838" cy="120650"/>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prstClr val="black"/>
                </a:solidFill>
                <a:effectLst/>
                <a:uLnTx/>
                <a:uFillTx/>
              </a:endParaRPr>
            </a:p>
          </p:txBody>
        </p:sp>
        <p:sp>
          <p:nvSpPr>
            <p:cNvPr id="18" name="Freeform 810"/>
            <p:cNvSpPr/>
            <p:nvPr/>
          </p:nvSpPr>
          <p:spPr bwMode="auto">
            <a:xfrm>
              <a:off x="7810500" y="-249237"/>
              <a:ext cx="30163" cy="33338"/>
            </a:xfrm>
            <a:custGeom>
              <a:avLst/>
              <a:gdLst>
                <a:gd name="T0" fmla="*/ 3 w 19"/>
                <a:gd name="T1" fmla="*/ 0 h 21"/>
                <a:gd name="T2" fmla="*/ 0 w 19"/>
                <a:gd name="T3" fmla="*/ 14 h 21"/>
                <a:gd name="T4" fmla="*/ 10 w 19"/>
                <a:gd name="T5" fmla="*/ 21 h 21"/>
                <a:gd name="T6" fmla="*/ 19 w 19"/>
                <a:gd name="T7" fmla="*/ 14 h 21"/>
                <a:gd name="T8" fmla="*/ 17 w 19"/>
                <a:gd name="T9" fmla="*/ 0 h 21"/>
                <a:gd name="T10" fmla="*/ 3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3" y="0"/>
                  </a:moveTo>
                  <a:lnTo>
                    <a:pt x="0" y="14"/>
                  </a:lnTo>
                  <a:lnTo>
                    <a:pt x="10" y="21"/>
                  </a:lnTo>
                  <a:lnTo>
                    <a:pt x="19" y="14"/>
                  </a:lnTo>
                  <a:lnTo>
                    <a:pt x="17" y="0"/>
                  </a:lnTo>
                  <a:lnTo>
                    <a:pt x="3"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prstClr val="black"/>
                </a:solidFill>
                <a:effectLst/>
                <a:uLnTx/>
                <a:uFillTx/>
              </a:endParaRPr>
            </a:p>
          </p:txBody>
        </p:sp>
        <p:sp>
          <p:nvSpPr>
            <p:cNvPr id="19" name="Freeform 811"/>
            <p:cNvSpPr/>
            <p:nvPr/>
          </p:nvSpPr>
          <p:spPr bwMode="auto">
            <a:xfrm>
              <a:off x="7807325" y="-227012"/>
              <a:ext cx="38100" cy="153988"/>
            </a:xfrm>
            <a:custGeom>
              <a:avLst/>
              <a:gdLst>
                <a:gd name="T0" fmla="*/ 5 w 24"/>
                <a:gd name="T1" fmla="*/ 0 h 97"/>
                <a:gd name="T2" fmla="*/ 0 w 24"/>
                <a:gd name="T3" fmla="*/ 88 h 97"/>
                <a:gd name="T4" fmla="*/ 12 w 24"/>
                <a:gd name="T5" fmla="*/ 97 h 97"/>
                <a:gd name="T6" fmla="*/ 24 w 24"/>
                <a:gd name="T7" fmla="*/ 88 h 97"/>
                <a:gd name="T8" fmla="*/ 19 w 24"/>
                <a:gd name="T9" fmla="*/ 0 h 97"/>
                <a:gd name="T10" fmla="*/ 5 w 24"/>
                <a:gd name="T11" fmla="*/ 0 h 97"/>
              </a:gdLst>
              <a:ahLst/>
              <a:cxnLst>
                <a:cxn ang="0">
                  <a:pos x="T0" y="T1"/>
                </a:cxn>
                <a:cxn ang="0">
                  <a:pos x="T2" y="T3"/>
                </a:cxn>
                <a:cxn ang="0">
                  <a:pos x="T4" y="T5"/>
                </a:cxn>
                <a:cxn ang="0">
                  <a:pos x="T6" y="T7"/>
                </a:cxn>
                <a:cxn ang="0">
                  <a:pos x="T8" y="T9"/>
                </a:cxn>
                <a:cxn ang="0">
                  <a:pos x="T10" y="T11"/>
                </a:cxn>
              </a:cxnLst>
              <a:rect l="0" t="0" r="r" b="b"/>
              <a:pathLst>
                <a:path w="24" h="97">
                  <a:moveTo>
                    <a:pt x="5" y="0"/>
                  </a:moveTo>
                  <a:lnTo>
                    <a:pt x="0" y="88"/>
                  </a:lnTo>
                  <a:lnTo>
                    <a:pt x="12" y="97"/>
                  </a:lnTo>
                  <a:lnTo>
                    <a:pt x="24" y="88"/>
                  </a:lnTo>
                  <a:lnTo>
                    <a:pt x="19" y="0"/>
                  </a:lnTo>
                  <a:lnTo>
                    <a:pt x="5"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prstClr val="black"/>
                </a:solidFill>
                <a:effectLst/>
                <a:uLnTx/>
                <a:uFillTx/>
              </a:endParaRPr>
            </a:p>
          </p:txBody>
        </p:sp>
        <p:sp>
          <p:nvSpPr>
            <p:cNvPr id="20" name="Freeform 812"/>
            <p:cNvSpPr>
              <a:spLocks noEditPoints="1"/>
            </p:cNvSpPr>
            <p:nvPr/>
          </p:nvSpPr>
          <p:spPr bwMode="auto">
            <a:xfrm>
              <a:off x="7669213" y="-312737"/>
              <a:ext cx="336550" cy="333375"/>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prstClr val="black"/>
                </a:solidFill>
                <a:effectLst/>
                <a:uLnTx/>
                <a:uFillTx/>
              </a:endParaRPr>
            </a:p>
          </p:txBody>
        </p:sp>
        <p:sp>
          <p:nvSpPr>
            <p:cNvPr id="21" name="Freeform 813"/>
            <p:cNvSpPr>
              <a:spLocks noEditPoints="1"/>
            </p:cNvSpPr>
            <p:nvPr/>
          </p:nvSpPr>
          <p:spPr bwMode="auto">
            <a:xfrm>
              <a:off x="7369175" y="-508000"/>
              <a:ext cx="341313" cy="603250"/>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prstClr val="black"/>
                </a:solidFill>
                <a:effectLst/>
                <a:uLnTx/>
                <a:uFillTx/>
              </a:endParaRPr>
            </a:p>
          </p:txBody>
        </p:sp>
      </p:grpSp>
      <p:pic>
        <p:nvPicPr>
          <p:cNvPr id="7170" name="Picture 2" descr="E:\QQ接收文件\MobileFile\Screenshot_2018-12-18-21-49-38-000_com.tencent.mm.png"/>
          <p:cNvPicPr>
            <a:picLocks noChangeAspect="1" noChangeArrowheads="1"/>
          </p:cNvPicPr>
          <p:nvPr/>
        </p:nvPicPr>
        <p:blipFill>
          <a:blip r:embed="rId3" cstate="print"/>
          <a:srcRect/>
          <a:stretch>
            <a:fillRect/>
          </a:stretch>
        </p:blipFill>
        <p:spPr bwMode="auto">
          <a:xfrm>
            <a:off x="633828" y="982045"/>
            <a:ext cx="2911879" cy="2283669"/>
          </a:xfrm>
          <a:prstGeom prst="rect">
            <a:avLst/>
          </a:prstGeom>
          <a:noFill/>
          <a:effectLst>
            <a:outerShdw blurRad="63500" sx="101000" sy="101000" algn="ctr" rotWithShape="0">
              <a:prstClr val="black">
                <a:alpha val="40000"/>
              </a:prstClr>
            </a:outerShdw>
          </a:effectLst>
        </p:spPr>
      </p:pic>
      <p:pic>
        <p:nvPicPr>
          <p:cNvPr id="7171" name="Picture 3" descr="E:\QQ接收文件\MobileFile\Screenshot_2018-12-18-21-50-10-592_com.tencent.mm.png"/>
          <p:cNvPicPr>
            <a:picLocks noChangeAspect="1" noChangeArrowheads="1"/>
          </p:cNvPicPr>
          <p:nvPr/>
        </p:nvPicPr>
        <p:blipFill>
          <a:blip r:embed="rId4" cstate="print"/>
          <a:srcRect/>
          <a:stretch>
            <a:fillRect/>
          </a:stretch>
        </p:blipFill>
        <p:spPr bwMode="auto">
          <a:xfrm>
            <a:off x="3849461" y="897252"/>
            <a:ext cx="3840065" cy="5176977"/>
          </a:xfrm>
          <a:prstGeom prst="rect">
            <a:avLst/>
          </a:prstGeom>
          <a:noFill/>
          <a:effectLst>
            <a:outerShdw blurRad="63500" sx="101000" sy="101000" algn="ctr" rotWithShape="0">
              <a:prstClr val="black">
                <a:alpha val="40000"/>
              </a:prstClr>
            </a:outerShdw>
          </a:effectLst>
        </p:spPr>
      </p:pic>
      <p:pic>
        <p:nvPicPr>
          <p:cNvPr id="7172" name="Picture 4" descr="E:\QQ接收文件\MobileFile\Screenshot_2018-12-18-21-50-34-189_com.tencent.mm.png"/>
          <p:cNvPicPr>
            <a:picLocks noChangeAspect="1" noChangeArrowheads="1"/>
          </p:cNvPicPr>
          <p:nvPr/>
        </p:nvPicPr>
        <p:blipFill>
          <a:blip r:embed="rId5" cstate="print"/>
          <a:srcRect/>
          <a:stretch>
            <a:fillRect/>
          </a:stretch>
        </p:blipFill>
        <p:spPr bwMode="auto">
          <a:xfrm>
            <a:off x="7949680" y="903977"/>
            <a:ext cx="3270097" cy="2361737"/>
          </a:xfrm>
          <a:prstGeom prst="rect">
            <a:avLst/>
          </a:prstGeom>
          <a:noFill/>
          <a:effectLst>
            <a:outerShdw blurRad="63500" sx="101000" sy="101000" algn="ctr" rotWithShape="0">
              <a:prstClr val="black">
                <a:alpha val="40000"/>
              </a:prstClr>
            </a:outerShdw>
          </a:effectLst>
        </p:spPr>
      </p:pic>
      <p:pic>
        <p:nvPicPr>
          <p:cNvPr id="7173" name="Picture 5" descr="E:\QQ接收文件\MobileFile\Screenshot_2018-12-18-21-49-11-722_com.tencent.mm.png"/>
          <p:cNvPicPr>
            <a:picLocks noChangeAspect="1" noChangeArrowheads="1"/>
          </p:cNvPicPr>
          <p:nvPr/>
        </p:nvPicPr>
        <p:blipFill>
          <a:blip r:embed="rId6" cstate="print"/>
          <a:srcRect/>
          <a:stretch>
            <a:fillRect/>
          </a:stretch>
        </p:blipFill>
        <p:spPr bwMode="auto">
          <a:xfrm>
            <a:off x="625151" y="3362874"/>
            <a:ext cx="2920482" cy="2752824"/>
          </a:xfrm>
          <a:prstGeom prst="rect">
            <a:avLst/>
          </a:prstGeom>
          <a:noFill/>
          <a:effectLst>
            <a:outerShdw blurRad="63500" sx="101000" sy="101000" algn="ctr" rotWithShape="0">
              <a:prstClr val="black">
                <a:alpha val="40000"/>
              </a:prstClr>
            </a:outerShdw>
          </a:effectLst>
        </p:spPr>
      </p:pic>
      <p:pic>
        <p:nvPicPr>
          <p:cNvPr id="7174" name="Picture 6"/>
          <p:cNvPicPr>
            <a:picLocks noChangeAspect="1" noChangeArrowheads="1"/>
          </p:cNvPicPr>
          <p:nvPr/>
        </p:nvPicPr>
        <p:blipFill>
          <a:blip r:embed="rId7" cstate="print"/>
          <a:srcRect/>
          <a:stretch>
            <a:fillRect/>
          </a:stretch>
        </p:blipFill>
        <p:spPr bwMode="auto">
          <a:xfrm>
            <a:off x="7987006" y="3367908"/>
            <a:ext cx="3200400" cy="2684781"/>
          </a:xfrm>
          <a:prstGeom prst="rect">
            <a:avLst/>
          </a:prstGeom>
          <a:noFill/>
          <a:ln w="9525">
            <a:noFill/>
            <a:miter lim="800000"/>
            <a:headEnd/>
            <a:tailEnd/>
          </a:ln>
          <a:effectLst>
            <a:outerShdw blurRad="63500" sx="101000" sy="101000" algn="ctr" rotWithShape="0">
              <a:prstClr val="black">
                <a:alpha val="4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学科分类</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文本框 7"/>
          <p:cNvSpPr txBox="1">
            <a:spLocks noChangeArrowheads="1"/>
          </p:cNvSpPr>
          <p:nvPr/>
        </p:nvSpPr>
        <p:spPr bwMode="auto">
          <a:xfrm>
            <a:off x="2578819" y="5989098"/>
            <a:ext cx="1903900" cy="405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30000"/>
              </a:lnSpc>
            </a:pPr>
            <a:r>
              <a:rPr lang="zh-CN" altLang="en-US" sz="2135" b="1" dirty="0" smtClean="0">
                <a:solidFill>
                  <a:srgbClr val="01559B"/>
                </a:solidFill>
                <a:latin typeface="微软雅黑" panose="020B0503020204020204" pitchFamily="34" charset="-122"/>
                <a:cs typeface="+mn-ea"/>
                <a:sym typeface="+mn-lt"/>
              </a:rPr>
              <a:t>用户解答页面</a:t>
            </a:r>
            <a:endParaRPr lang="zh-CN" altLang="en-US" sz="2135" b="1" dirty="0">
              <a:solidFill>
                <a:srgbClr val="01559B"/>
              </a:solidFill>
              <a:latin typeface="微软雅黑" panose="020B0503020204020204" pitchFamily="34" charset="-122"/>
              <a:cs typeface="+mn-ea"/>
              <a:sym typeface="+mn-lt"/>
            </a:endParaRPr>
          </a:p>
        </p:txBody>
      </p:sp>
      <p:sp>
        <p:nvSpPr>
          <p:cNvPr id="10" name="圆角矩形 9"/>
          <p:cNvSpPr/>
          <p:nvPr/>
        </p:nvSpPr>
        <p:spPr>
          <a:xfrm>
            <a:off x="6764694" y="1707503"/>
            <a:ext cx="4635170" cy="3717504"/>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7025951" y="1987421"/>
            <a:ext cx="4147968" cy="3425535"/>
          </a:xfrm>
          <a:prstGeom prst="rect">
            <a:avLst/>
          </a:prstGeom>
        </p:spPr>
        <p:txBody>
          <a:bodyPr wrap="square" lIns="100567" tIns="50283" rIns="100567" bIns="50283">
            <a:spAutoFit/>
          </a:bodyPr>
          <a:lstStyle/>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学科分类是蜂窝</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V</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校园最有特色的功能模块，它是蜂窝</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V</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校园区别于学习平台与论坛的主要因素。此页面将用户发布的问题进行归纳整理与分类，每一个学科都对应着该学科所有的问题。用户可以在此页面更加有效，更有针对性的浏览或解答问题。并且在后续的用户反馈中，我们会逐渐添加其他的科目。</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5122" name="Picture 2"/>
          <p:cNvPicPr>
            <a:picLocks noChangeAspect="1" noChangeArrowheads="1"/>
          </p:cNvPicPr>
          <p:nvPr/>
        </p:nvPicPr>
        <p:blipFill>
          <a:blip r:embed="rId3" cstate="print"/>
          <a:srcRect/>
          <a:stretch>
            <a:fillRect/>
          </a:stretch>
        </p:blipFill>
        <p:spPr bwMode="auto">
          <a:xfrm>
            <a:off x="595604" y="894028"/>
            <a:ext cx="2810069" cy="5136181"/>
          </a:xfrm>
          <a:prstGeom prst="rect">
            <a:avLst/>
          </a:prstGeom>
          <a:noFill/>
          <a:ln w="9525">
            <a:noFill/>
            <a:miter lim="800000"/>
            <a:headEnd/>
            <a:tailEnd/>
          </a:ln>
          <a:effectLst>
            <a:outerShdw blurRad="63500" sx="101000" sy="101000" algn="ctr" rotWithShape="0">
              <a:prstClr val="black">
                <a:alpha val="40000"/>
              </a:prstClr>
            </a:outerShdw>
          </a:effectLst>
        </p:spPr>
      </p:pic>
      <p:pic>
        <p:nvPicPr>
          <p:cNvPr id="4098" name="Picture 2" descr="G:\1.U盘复刻\9.其他\1.大赛项目\1.蜂窝V校园\图片\Screenshot_2019-04-13-20-44-14-377_com.tencent.mm.png"/>
          <p:cNvPicPr>
            <a:picLocks noChangeAspect="1" noChangeArrowheads="1"/>
          </p:cNvPicPr>
          <p:nvPr/>
        </p:nvPicPr>
        <p:blipFill>
          <a:blip r:embed="rId4" cstate="print"/>
          <a:srcRect/>
          <a:stretch>
            <a:fillRect/>
          </a:stretch>
        </p:blipFill>
        <p:spPr bwMode="auto">
          <a:xfrm>
            <a:off x="3764478" y="895348"/>
            <a:ext cx="2817812" cy="5132071"/>
          </a:xfrm>
          <a:prstGeom prst="rect">
            <a:avLst/>
          </a:prstGeom>
          <a:noFill/>
          <a:effectLst>
            <a:outerShdw blurRad="63500" sx="101000" sy="101000" algn="ctr" rotWithShape="0">
              <a:prstClr val="black">
                <a:alpha val="4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管理模块</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文本框 7"/>
          <p:cNvSpPr txBox="1">
            <a:spLocks noChangeArrowheads="1"/>
          </p:cNvSpPr>
          <p:nvPr/>
        </p:nvSpPr>
        <p:spPr bwMode="auto">
          <a:xfrm>
            <a:off x="2578819" y="5989098"/>
            <a:ext cx="1903900" cy="405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30000"/>
              </a:lnSpc>
            </a:pPr>
            <a:r>
              <a:rPr lang="zh-CN" altLang="en-US" sz="2135" b="1" dirty="0" smtClean="0">
                <a:solidFill>
                  <a:srgbClr val="01559B"/>
                </a:solidFill>
                <a:latin typeface="微软雅黑" panose="020B0503020204020204" pitchFamily="34" charset="-122"/>
                <a:cs typeface="+mn-ea"/>
                <a:sym typeface="+mn-lt"/>
              </a:rPr>
              <a:t>用户管理页面</a:t>
            </a:r>
            <a:endParaRPr lang="zh-CN" altLang="en-US" sz="2135" b="1" dirty="0">
              <a:solidFill>
                <a:srgbClr val="01559B"/>
              </a:solidFill>
              <a:latin typeface="微软雅黑" panose="020B0503020204020204" pitchFamily="34" charset="-122"/>
              <a:cs typeface="+mn-ea"/>
              <a:sym typeface="+mn-lt"/>
            </a:endParaRPr>
          </a:p>
        </p:txBody>
      </p:sp>
      <p:sp>
        <p:nvSpPr>
          <p:cNvPr id="10" name="圆角矩形 9"/>
          <p:cNvSpPr/>
          <p:nvPr/>
        </p:nvSpPr>
        <p:spPr>
          <a:xfrm>
            <a:off x="6764694" y="1707503"/>
            <a:ext cx="4635170" cy="3717504"/>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7025951" y="1987421"/>
            <a:ext cx="4147968" cy="2317539"/>
          </a:xfrm>
          <a:prstGeom prst="rect">
            <a:avLst/>
          </a:prstGeom>
        </p:spPr>
        <p:txBody>
          <a:bodyPr wrap="square" lIns="100567" tIns="50283" rIns="100567" bIns="50283">
            <a:spAutoFit/>
          </a:bodyPr>
          <a:lstStyle/>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管理模块即我的页面模块，管理模块中包含对我的问题、我的评论、我的文章的管理</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即对这些元素进行删除、分享、查看等操作，同时具有认证教师、查看使用手册、文章检索、联系客服等功能。</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 name="Picture 2" descr="G:\1.U盘复刻\9.其他\1.大赛项目\1.蜂窝V校园\图片\Screenshot_2019-04-13-20-52-29-711_com.tencent.mm.png"/>
          <p:cNvPicPr>
            <a:picLocks noChangeAspect="1" noChangeArrowheads="1"/>
          </p:cNvPicPr>
          <p:nvPr/>
        </p:nvPicPr>
        <p:blipFill>
          <a:blip r:embed="rId3" cstate="print"/>
          <a:srcRect/>
          <a:stretch>
            <a:fillRect/>
          </a:stretch>
        </p:blipFill>
        <p:spPr bwMode="auto">
          <a:xfrm>
            <a:off x="497839" y="879640"/>
            <a:ext cx="2814321" cy="5115290"/>
          </a:xfrm>
          <a:prstGeom prst="rect">
            <a:avLst/>
          </a:prstGeom>
          <a:noFill/>
          <a:effectLst>
            <a:outerShdw blurRad="63500" sx="101000" sy="101000" algn="ctr" rotWithShape="0">
              <a:prstClr val="black">
                <a:alpha val="40000"/>
              </a:prstClr>
            </a:outerShdw>
          </a:effectLst>
        </p:spPr>
      </p:pic>
      <p:pic>
        <p:nvPicPr>
          <p:cNvPr id="5123" name="Picture 3" descr="G:\1.U盘复刻\9.其他\1.大赛项目\1.蜂窝V校园\图片\Screenshot_2019-04-13-20-55-21-833_com.tencent.mm.png"/>
          <p:cNvPicPr>
            <a:picLocks noChangeAspect="1" noChangeArrowheads="1"/>
          </p:cNvPicPr>
          <p:nvPr/>
        </p:nvPicPr>
        <p:blipFill>
          <a:blip r:embed="rId4" cstate="print"/>
          <a:srcRect/>
          <a:stretch>
            <a:fillRect/>
          </a:stretch>
        </p:blipFill>
        <p:spPr bwMode="auto">
          <a:xfrm>
            <a:off x="3375660" y="879688"/>
            <a:ext cx="2821940" cy="5116072"/>
          </a:xfrm>
          <a:prstGeom prst="rect">
            <a:avLst/>
          </a:prstGeom>
          <a:noFill/>
          <a:effectLst>
            <a:outerShdw blurRad="63500" sx="101000" sy="101000" algn="ctr" rotWithShape="0">
              <a:prstClr val="black">
                <a:alpha val="4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timgsa.baidu.com/timg?image&amp;quality=80&amp;size=b9999_10000&amp;sec=1545152886236&amp;di=db294a74a25c520d5f6f3b57316da2b3&amp;imgtype=0&amp;src=http%3A%2F%2Fimgsrc.baidu.com%2Fimage%2Fc0%253Dshijue1%252C0%252C0%252C294%252C40%2Fsign%3D094e14cbbe8f8c54f7decd6c52404780%2F95eef01f3a292df546e17e30b6315c6034a873f1.jpg"/>
          <p:cNvPicPr>
            <a:picLocks noGrp="1" noChangeAspect="1" noChangeArrowheads="1"/>
          </p:cNvPicPr>
          <p:nvPr>
            <p:ph type="pic" sz="quarter" idx="13"/>
          </p:nvPr>
        </p:nvPicPr>
        <p:blipFill>
          <a:blip r:embed="rId11" cstate="print">
            <a:grayscl/>
            <a:lum contrast="-38000"/>
          </a:blip>
          <a:srcRect t="6014" b="6014"/>
          <a:stretch>
            <a:fillRect/>
          </a:stretch>
        </p:blipFill>
        <p:spPr bwMode="auto">
          <a:prstGeom prst="rect">
            <a:avLst/>
          </a:prstGeom>
          <a:noFill/>
        </p:spPr>
      </p:pic>
      <p:sp>
        <p:nvSpPr>
          <p:cNvPr id="2" name="PA_标题 1"/>
          <p:cNvSpPr>
            <a:spLocks noGrp="1"/>
          </p:cNvSpPr>
          <p:nvPr>
            <p:ph type="title"/>
            <p:custDataLst>
              <p:tags r:id="rId1"/>
            </p:custDataLst>
          </p:nvPr>
        </p:nvSpPr>
        <p:spPr>
          <a:xfrm>
            <a:off x="7335520" y="1031240"/>
            <a:ext cx="4368800" cy="1143000"/>
          </a:xfrm>
        </p:spPr>
        <p:txBody>
          <a:bodyPr/>
          <a:lstStyle/>
          <a:p>
            <a:r>
              <a:rPr lang="zh-CN" altLang="en-US" sz="3200" dirty="0" smtClean="0">
                <a:solidFill>
                  <a:srgbClr val="262626"/>
                </a:solidFill>
              </a:rPr>
              <a:t>文章发表</a:t>
            </a:r>
            <a:endParaRPr lang="en-JM" sz="3200" dirty="0">
              <a:solidFill>
                <a:srgbClr val="262626"/>
              </a:solidFill>
            </a:endParaRPr>
          </a:p>
        </p:txBody>
      </p:sp>
      <p:sp>
        <p:nvSpPr>
          <p:cNvPr id="6" name="PA_TextPlaceholder 5"/>
          <p:cNvSpPr>
            <a:spLocks noGrp="1"/>
          </p:cNvSpPr>
          <p:nvPr>
            <p:ph type="body" sz="quarter" idx="15"/>
            <p:custDataLst>
              <p:tags r:id="rId2"/>
            </p:custDataLst>
          </p:nvPr>
        </p:nvSpPr>
        <p:spPr>
          <a:xfrm>
            <a:off x="7335520" y="2783839"/>
            <a:ext cx="4267200" cy="1526073"/>
          </a:xfrm>
        </p:spPr>
        <p:txBody>
          <a:bodyPr/>
          <a:lstStyle/>
          <a:p>
            <a:r>
              <a:rPr lang="en-US" altLang="zh-CN" sz="1400" dirty="0" smtClean="0">
                <a:solidFill>
                  <a:schemeClr val="bg2">
                    <a:lumMod val="25000"/>
                  </a:schemeClr>
                </a:solidFill>
              </a:rPr>
              <a:t>   </a:t>
            </a:r>
            <a:r>
              <a:rPr lang="zh-CN" altLang="zh-CN" sz="1600" dirty="0" smtClean="0">
                <a:solidFill>
                  <a:schemeClr val="bg2">
                    <a:lumMod val="25000"/>
                  </a:schemeClr>
                </a:solidFill>
              </a:rPr>
              <a:t>秉承着丰富大学生生活方式的理念</a:t>
            </a:r>
            <a:r>
              <a:rPr lang="zh-CN" altLang="en-US" sz="1600" dirty="0" smtClean="0">
                <a:solidFill>
                  <a:schemeClr val="bg2">
                    <a:lumMod val="25000"/>
                  </a:schemeClr>
                </a:solidFill>
              </a:rPr>
              <a:t>，为大学生打造综合性学习平台，蜂窝</a:t>
            </a:r>
            <a:r>
              <a:rPr lang="en-US" altLang="zh-CN" sz="1600" dirty="0" smtClean="0">
                <a:solidFill>
                  <a:schemeClr val="bg2">
                    <a:lumMod val="25000"/>
                  </a:schemeClr>
                </a:solidFill>
              </a:rPr>
              <a:t>V</a:t>
            </a:r>
            <a:r>
              <a:rPr lang="zh-CN" altLang="en-US" sz="1600" dirty="0" smtClean="0">
                <a:solidFill>
                  <a:schemeClr val="bg2">
                    <a:lumMod val="25000"/>
                  </a:schemeClr>
                </a:solidFill>
              </a:rPr>
              <a:t>校园提供此文章发表模块，</a:t>
            </a:r>
            <a:r>
              <a:rPr lang="zh-CN" altLang="en-US" sz="1600" dirty="0" smtClean="0">
                <a:solidFill>
                  <a:schemeClr val="bg2">
                    <a:lumMod val="25000"/>
                  </a:schemeClr>
                </a:solidFill>
                <a:cs typeface="Roboto Light"/>
              </a:rPr>
              <a:t>通过文章发表模块，用户可以撰写文章，分享文章，欣赏其他用户的文章。使得用户在互动交流学习问题之余，可以通过此模块所提供的功能增加生活乐趣。</a:t>
            </a:r>
            <a:endParaRPr lang="en-JM" sz="1600" dirty="0">
              <a:solidFill>
                <a:schemeClr val="bg2">
                  <a:lumMod val="25000"/>
                </a:schemeClr>
              </a:solidFill>
              <a:cs typeface="Roboto Light"/>
            </a:endParaRPr>
          </a:p>
        </p:txBody>
      </p:sp>
      <p:sp>
        <p:nvSpPr>
          <p:cNvPr id="8" name="PA_内容占位符 7"/>
          <p:cNvSpPr>
            <a:spLocks noGrp="1"/>
          </p:cNvSpPr>
          <p:nvPr>
            <p:ph sz="quarter" idx="4294967295"/>
            <p:custDataLst>
              <p:tags r:id="rId3"/>
            </p:custDataLst>
          </p:nvPr>
        </p:nvSpPr>
        <p:spPr>
          <a:xfrm>
            <a:off x="7979747" y="5253689"/>
            <a:ext cx="3149600" cy="620159"/>
          </a:xfrm>
          <a:prstGeom prst="rect">
            <a:avLst/>
          </a:prstGeom>
          <a:noFill/>
        </p:spPr>
        <p:txBody>
          <a:bodyPr>
            <a:normAutofit/>
          </a:bodyPr>
          <a:lstStyle/>
          <a:p>
            <a:pPr marL="0" indent="0">
              <a:buNone/>
            </a:pPr>
            <a:r>
              <a:rPr lang="zh-CN" altLang="en-US" sz="1300" dirty="0" smtClean="0">
                <a:solidFill>
                  <a:schemeClr val="tx1">
                    <a:lumMod val="75000"/>
                    <a:lumOff val="25000"/>
                  </a:schemeClr>
                </a:solidFill>
                <a:latin typeface="+mn-ea"/>
                <a:cs typeface="Roboto Light"/>
              </a:rPr>
              <a:t>小程序笔记</a:t>
            </a:r>
            <a:endParaRPr lang="en-JM" sz="1300" dirty="0">
              <a:solidFill>
                <a:schemeClr val="tx1">
                  <a:lumMod val="75000"/>
                  <a:lumOff val="25000"/>
                </a:schemeClr>
              </a:solidFill>
              <a:latin typeface="+mn-ea"/>
              <a:cs typeface="Roboto Light"/>
            </a:endParaRPr>
          </a:p>
        </p:txBody>
      </p:sp>
      <p:sp>
        <p:nvSpPr>
          <p:cNvPr id="9" name="PA_TextPlaceholder 8"/>
          <p:cNvSpPr>
            <a:spLocks noGrp="1"/>
          </p:cNvSpPr>
          <p:nvPr>
            <p:ph type="body" sz="quarter" idx="18"/>
            <p:custDataLst>
              <p:tags r:id="rId4"/>
            </p:custDataLst>
          </p:nvPr>
        </p:nvSpPr>
        <p:spPr>
          <a:xfrm>
            <a:off x="7325360" y="2327912"/>
            <a:ext cx="4673600" cy="476249"/>
          </a:xfrm>
        </p:spPr>
        <p:txBody>
          <a:bodyPr/>
          <a:lstStyle/>
          <a:p>
            <a:pPr marL="227940" indent="-227940" defTabSz="1027764">
              <a:spcBef>
                <a:spcPct val="20000"/>
              </a:spcBef>
            </a:pPr>
            <a:r>
              <a:rPr lang="zh-CN" altLang="en-US" sz="1800" dirty="0" smtClean="0">
                <a:solidFill>
                  <a:schemeClr val="tx1">
                    <a:lumMod val="65000"/>
                    <a:lumOff val="35000"/>
                  </a:schemeClr>
                </a:solidFill>
                <a:latin typeface="微软雅黑" pitchFamily="34" charset="-122"/>
                <a:ea typeface="微软雅黑" pitchFamily="34" charset="-122"/>
              </a:rPr>
              <a:t>模块为提供用户撰写文章与分享功能</a:t>
            </a:r>
            <a:endParaRPr lang="en-US" altLang="zh-CN" sz="1800" dirty="0">
              <a:solidFill>
                <a:schemeClr val="tx1">
                  <a:lumMod val="65000"/>
                  <a:lumOff val="35000"/>
                </a:schemeClr>
              </a:solidFill>
              <a:latin typeface="微软雅黑" pitchFamily="34" charset="-122"/>
              <a:ea typeface="微软雅黑" pitchFamily="34" charset="-122"/>
            </a:endParaRPr>
          </a:p>
        </p:txBody>
      </p:sp>
      <p:sp>
        <p:nvSpPr>
          <p:cNvPr id="5" name="PA_平行四边形 4"/>
          <p:cNvSpPr/>
          <p:nvPr>
            <p:custDataLst>
              <p:tags r:id="rId5"/>
            </p:custDataLst>
          </p:nvPr>
        </p:nvSpPr>
        <p:spPr>
          <a:xfrm>
            <a:off x="3556000" y="0"/>
            <a:ext cx="4064000" cy="6883400"/>
          </a:xfrm>
          <a:prstGeom prst="parallelogram">
            <a:avLst>
              <a:gd name="adj" fmla="val 49143"/>
            </a:avLst>
          </a:prstGeom>
          <a:solidFill>
            <a:srgbClr val="048BE6">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latin typeface="+mn-ea"/>
            </a:endParaRPr>
          </a:p>
        </p:txBody>
      </p:sp>
      <p:pic>
        <p:nvPicPr>
          <p:cNvPr id="14" name="PA_淘宝网chenying0907出品 13" descr="clipboard_64px.png"/>
          <p:cNvPicPr>
            <a:picLocks noChangeAspect="1"/>
          </p:cNvPicPr>
          <p:nvPr>
            <p:custDataLst>
              <p:tags r:id="rId6"/>
            </p:custDataLst>
          </p:nvPr>
        </p:nvPicPr>
        <p:blipFill>
          <a:blip r:embed="rId12" cstate="print">
            <a:biLevel thresh="75000"/>
            <a:extLst>
              <a:ext uri="{28A0092B-C50C-407E-A947-70E740481C1C}">
                <a14:useLocalDpi xmlns:a14="http://schemas.microsoft.com/office/drawing/2010/main" xmlns="" val="0"/>
              </a:ext>
            </a:extLst>
          </a:blip>
          <a:stretch>
            <a:fillRect/>
          </a:stretch>
        </p:blipFill>
        <p:spPr>
          <a:xfrm>
            <a:off x="7518401" y="5181600"/>
            <a:ext cx="355600" cy="406400"/>
          </a:xfrm>
          <a:prstGeom prst="rect">
            <a:avLst/>
          </a:prstGeom>
        </p:spPr>
      </p:pic>
      <p:cxnSp>
        <p:nvCxnSpPr>
          <p:cNvPr id="24" name="PA_淘宝网chenying0907出品 23"/>
          <p:cNvCxnSpPr/>
          <p:nvPr>
            <p:custDataLst>
              <p:tags r:id="rId7"/>
            </p:custDataLst>
          </p:nvPr>
        </p:nvCxnSpPr>
        <p:spPr>
          <a:xfrm>
            <a:off x="7454745" y="4259735"/>
            <a:ext cx="575999" cy="0"/>
          </a:xfrm>
          <a:prstGeom prst="line">
            <a:avLst/>
          </a:prstGeom>
          <a:ln w="1905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3" name="PA_SlideNumberPlaceholder 12"/>
          <p:cNvSpPr>
            <a:spLocks noGrp="1"/>
          </p:cNvSpPr>
          <p:nvPr>
            <p:ph type="sldNum" sz="quarter" idx="12"/>
            <p:custDataLst>
              <p:tags r:id="rId8"/>
            </p:custDataLst>
          </p:nvPr>
        </p:nvSpPr>
        <p:spPr/>
        <p:txBody>
          <a:bodyPr/>
          <a:lstStyle/>
          <a:p>
            <a:r>
              <a:rPr lang="en-JM">
                <a:cs typeface="Roboto Light"/>
              </a:rPr>
              <a:t>PAGE </a:t>
            </a:r>
            <a:fld id="{857B18ED-D931-45F4-8873-1BEDAB4DC03E}" type="slidenum">
              <a:rPr lang="en-JM" smtClean="0">
                <a:cs typeface="Roboto Light"/>
              </a:rPr>
              <a:pPr/>
              <a:t>16</a:t>
            </a:fld>
            <a:endParaRPr lang="en-JM" dirty="0">
              <a:cs typeface="Roboto Light"/>
            </a:endParaRPr>
          </a:p>
        </p:txBody>
      </p:sp>
      <p:sp>
        <p:nvSpPr>
          <p:cNvPr id="15" name="PA_FooterPlaceholder 14"/>
          <p:cNvSpPr>
            <a:spLocks noGrp="1"/>
          </p:cNvSpPr>
          <p:nvPr>
            <p:ph type="ftr" sz="quarter" idx="11"/>
            <p:custDataLst>
              <p:tags r:id="rId9"/>
            </p:custDataLst>
          </p:nvPr>
        </p:nvSpPr>
        <p:spPr/>
        <p:txBody>
          <a:bodyPr/>
          <a:lstStyle/>
          <a:p>
            <a:r>
              <a:rPr lang="en-JM" dirty="0" smtClean="0"/>
              <a:t>www.</a:t>
            </a:r>
            <a:r>
              <a:rPr lang="en-US" altLang="zh-CN" dirty="0" err="1" smtClean="0"/>
              <a:t>xztywss</a:t>
            </a:r>
            <a:r>
              <a:rPr lang="en-US" altLang="zh-CN" dirty="0" smtClean="0"/>
              <a:t>.</a:t>
            </a:r>
            <a:r>
              <a:rPr lang="en-JM" dirty="0"/>
              <a:t>com</a:t>
            </a:r>
          </a:p>
        </p:txBody>
      </p:sp>
    </p:spTree>
    <p:extLst>
      <p:ext uri="{BB962C8B-B14F-4D97-AF65-F5344CB8AC3E}">
        <p14:creationId xmlns:p14="http://schemas.microsoft.com/office/powerpoint/2010/main" xmlns="" val="4243372860"/>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文章发表</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7" name="组合 6"/>
          <p:cNvGrpSpPr/>
          <p:nvPr/>
        </p:nvGrpSpPr>
        <p:grpSpPr>
          <a:xfrm>
            <a:off x="1549618" y="5763584"/>
            <a:ext cx="1728000" cy="454636"/>
            <a:chOff x="755736" y="3075806"/>
            <a:chExt cx="1440000" cy="400050"/>
          </a:xfrm>
        </p:grpSpPr>
        <p:sp>
          <p:nvSpPr>
            <p:cNvPr id="8" name="圆角矩形 7"/>
            <p:cNvSpPr/>
            <p:nvPr/>
          </p:nvSpPr>
          <p:spPr>
            <a:xfrm>
              <a:off x="755736" y="3095831"/>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MH_SubTitle_1"/>
            <p:cNvSpPr/>
            <p:nvPr>
              <p:custDataLst>
                <p:tags r:id="rId3"/>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smtClean="0">
                  <a:solidFill>
                    <a:schemeClr val="bg1"/>
                  </a:solidFill>
                  <a:latin typeface="微软雅黑" panose="020B0503020204020204" pitchFamily="34" charset="-122"/>
                  <a:ea typeface="微软雅黑" panose="020B0503020204020204" pitchFamily="34" charset="-122"/>
                  <a:cs typeface="+mn-ea"/>
                  <a:sym typeface="+mn-lt"/>
                </a:rPr>
                <a:t>步骤一</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p:nvGrpSpPr>
        <p:grpSpPr>
          <a:xfrm>
            <a:off x="5188323" y="5802198"/>
            <a:ext cx="1728000" cy="454636"/>
            <a:chOff x="755736" y="3075806"/>
            <a:chExt cx="1440000" cy="400050"/>
          </a:xfrm>
        </p:grpSpPr>
        <p:sp>
          <p:nvSpPr>
            <p:cNvPr id="18" name="圆角矩形 17"/>
            <p:cNvSpPr/>
            <p:nvPr/>
          </p:nvSpPr>
          <p:spPr>
            <a:xfrm>
              <a:off x="755736" y="3095832"/>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MH_SubTitle_1"/>
            <p:cNvSpPr/>
            <p:nvPr>
              <p:custDataLst>
                <p:tags r:id="rId2"/>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smtClean="0">
                  <a:solidFill>
                    <a:schemeClr val="bg1"/>
                  </a:solidFill>
                  <a:latin typeface="微软雅黑" panose="020B0503020204020204" pitchFamily="34" charset="-122"/>
                  <a:ea typeface="微软雅黑" panose="020B0503020204020204" pitchFamily="34" charset="-122"/>
                  <a:cs typeface="+mn-ea"/>
                  <a:sym typeface="+mn-lt"/>
                </a:rPr>
                <a:t>步骤二</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0" name="组合 19"/>
          <p:cNvGrpSpPr/>
          <p:nvPr/>
        </p:nvGrpSpPr>
        <p:grpSpPr>
          <a:xfrm>
            <a:off x="8761712" y="5783538"/>
            <a:ext cx="1728000" cy="454636"/>
            <a:chOff x="755736" y="3075806"/>
            <a:chExt cx="1440000" cy="400050"/>
          </a:xfrm>
        </p:grpSpPr>
        <p:sp>
          <p:nvSpPr>
            <p:cNvPr id="21" name="圆角矩形 20"/>
            <p:cNvSpPr/>
            <p:nvPr/>
          </p:nvSpPr>
          <p:spPr>
            <a:xfrm>
              <a:off x="755736" y="3095831"/>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MH_SubTitle_1"/>
            <p:cNvSpPr/>
            <p:nvPr>
              <p:custDataLst>
                <p:tags r:id="rId1"/>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smtClean="0">
                  <a:solidFill>
                    <a:schemeClr val="bg1"/>
                  </a:solidFill>
                  <a:latin typeface="微软雅黑" panose="020B0503020204020204" pitchFamily="34" charset="-122"/>
                  <a:ea typeface="微软雅黑" panose="020B0503020204020204" pitchFamily="34" charset="-122"/>
                  <a:cs typeface="+mn-ea"/>
                  <a:sym typeface="+mn-lt"/>
                </a:rPr>
                <a:t>步骤三</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grpSp>
      <p:pic>
        <p:nvPicPr>
          <p:cNvPr id="2" name="Picture 2" descr="G:\1.U盘复刻\9.其他\1.大赛项目\1.蜂窝V校园\图片\Screenshot_2019-04-13-21-01-49-567_com.tencent.mm.png"/>
          <p:cNvPicPr>
            <a:picLocks noChangeAspect="1" noChangeArrowheads="1"/>
          </p:cNvPicPr>
          <p:nvPr/>
        </p:nvPicPr>
        <p:blipFill>
          <a:blip r:embed="rId6" cstate="print"/>
          <a:srcRect/>
          <a:stretch>
            <a:fillRect/>
          </a:stretch>
        </p:blipFill>
        <p:spPr bwMode="auto">
          <a:xfrm>
            <a:off x="1070156" y="894080"/>
            <a:ext cx="2658563" cy="4800183"/>
          </a:xfrm>
          <a:prstGeom prst="rect">
            <a:avLst/>
          </a:prstGeom>
          <a:noFill/>
          <a:effectLst>
            <a:outerShdw blurRad="63500" sx="101000" sy="101000" algn="ctr" rotWithShape="0">
              <a:prstClr val="black">
                <a:alpha val="40000"/>
              </a:prstClr>
            </a:outerShdw>
          </a:effectLst>
        </p:spPr>
      </p:pic>
      <p:pic>
        <p:nvPicPr>
          <p:cNvPr id="3" name="Picture 3" descr="G:\1.U盘复刻\9.其他\1.大赛项目\1.蜂窝V校园\图片\Screenshot_2019-04-13-21-05-02-199_com.tencent.mm.png"/>
          <p:cNvPicPr>
            <a:picLocks noChangeAspect="1" noChangeArrowheads="1"/>
          </p:cNvPicPr>
          <p:nvPr/>
        </p:nvPicPr>
        <p:blipFill>
          <a:blip r:embed="rId7" cstate="print"/>
          <a:srcRect/>
          <a:stretch>
            <a:fillRect/>
          </a:stretch>
        </p:blipFill>
        <p:spPr bwMode="auto">
          <a:xfrm>
            <a:off x="4719424" y="904239"/>
            <a:ext cx="2656736" cy="4831325"/>
          </a:xfrm>
          <a:prstGeom prst="rect">
            <a:avLst/>
          </a:prstGeom>
          <a:noFill/>
          <a:effectLst>
            <a:outerShdw blurRad="63500" sx="101000" sy="101000" algn="ctr" rotWithShape="0">
              <a:prstClr val="black">
                <a:alpha val="40000"/>
              </a:prstClr>
            </a:outerShdw>
          </a:effectLst>
        </p:spPr>
      </p:pic>
      <p:pic>
        <p:nvPicPr>
          <p:cNvPr id="6" name="Picture 4"/>
          <p:cNvPicPr>
            <a:picLocks noChangeAspect="1" noChangeArrowheads="1"/>
          </p:cNvPicPr>
          <p:nvPr/>
        </p:nvPicPr>
        <p:blipFill>
          <a:blip r:embed="rId8" cstate="print"/>
          <a:srcRect/>
          <a:stretch>
            <a:fillRect/>
          </a:stretch>
        </p:blipFill>
        <p:spPr bwMode="auto">
          <a:xfrm>
            <a:off x="8239760" y="897128"/>
            <a:ext cx="2651760" cy="4839462"/>
          </a:xfrm>
          <a:prstGeom prst="rect">
            <a:avLst/>
          </a:prstGeom>
          <a:noFill/>
          <a:ln w="9525">
            <a:noFill/>
            <a:miter lim="800000"/>
            <a:headEnd/>
            <a:tailEnd/>
          </a:ln>
          <a:effectLst>
            <a:outerShdw blurRad="63500" sx="101000" sy="101000" algn="ctr" rotWithShape="0">
              <a:prstClr val="black">
                <a:alpha val="4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经典文章展示</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7" name="组合 6"/>
          <p:cNvGrpSpPr/>
          <p:nvPr/>
        </p:nvGrpSpPr>
        <p:grpSpPr>
          <a:xfrm>
            <a:off x="1580098" y="6098864"/>
            <a:ext cx="1728000" cy="454636"/>
            <a:chOff x="755736" y="3075806"/>
            <a:chExt cx="1440000" cy="400050"/>
          </a:xfrm>
        </p:grpSpPr>
        <p:sp>
          <p:nvSpPr>
            <p:cNvPr id="8" name="圆角矩形 7"/>
            <p:cNvSpPr/>
            <p:nvPr/>
          </p:nvSpPr>
          <p:spPr>
            <a:xfrm>
              <a:off x="755736" y="3095831"/>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MH_SubTitle_1"/>
            <p:cNvSpPr/>
            <p:nvPr>
              <p:custDataLst>
                <p:tags r:id="rId2"/>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smtClean="0">
                  <a:solidFill>
                    <a:schemeClr val="bg1"/>
                  </a:solidFill>
                  <a:latin typeface="微软雅黑" panose="020B0503020204020204" pitchFamily="34" charset="-122"/>
                  <a:ea typeface="微软雅黑" panose="020B0503020204020204" pitchFamily="34" charset="-122"/>
                  <a:cs typeface="+mn-ea"/>
                  <a:sym typeface="+mn-lt"/>
                </a:rPr>
                <a:t>主页页面</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0" name="组合 16"/>
          <p:cNvGrpSpPr/>
          <p:nvPr/>
        </p:nvGrpSpPr>
        <p:grpSpPr>
          <a:xfrm>
            <a:off x="4832723" y="6081497"/>
            <a:ext cx="1728000" cy="459872"/>
            <a:chOff x="755736" y="3051175"/>
            <a:chExt cx="1440000" cy="404657"/>
          </a:xfrm>
        </p:grpSpPr>
        <p:sp>
          <p:nvSpPr>
            <p:cNvPr id="18" name="圆角矩形 17"/>
            <p:cNvSpPr/>
            <p:nvPr/>
          </p:nvSpPr>
          <p:spPr>
            <a:xfrm>
              <a:off x="755736" y="3095832"/>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MH_SubTitle_1"/>
            <p:cNvSpPr/>
            <p:nvPr>
              <p:custDataLst>
                <p:tags r:id="rId1"/>
              </p:custDataLst>
            </p:nvPr>
          </p:nvSpPr>
          <p:spPr>
            <a:xfrm>
              <a:off x="846007" y="3051175"/>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smtClean="0">
                  <a:solidFill>
                    <a:schemeClr val="bg1"/>
                  </a:solidFill>
                  <a:latin typeface="微软雅黑" panose="020B0503020204020204" pitchFamily="34" charset="-122"/>
                  <a:ea typeface="微软雅黑" panose="020B0503020204020204" pitchFamily="34" charset="-122"/>
                  <a:cs typeface="+mn-ea"/>
                  <a:sym typeface="+mn-lt"/>
                </a:rPr>
                <a:t>详情页面</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grpSp>
      <p:pic>
        <p:nvPicPr>
          <p:cNvPr id="7170" name="Picture 2" descr="G:\1.U盘复刻\9.其他\1.大赛项目\1.蜂窝V校园\图片\Screenshot_2019-04-13-21-12-10-917_com.tencent.mm.png"/>
          <p:cNvPicPr>
            <a:picLocks noChangeAspect="1" noChangeArrowheads="1"/>
          </p:cNvPicPr>
          <p:nvPr/>
        </p:nvPicPr>
        <p:blipFill>
          <a:blip r:embed="rId5" cstate="print"/>
          <a:srcRect/>
          <a:stretch>
            <a:fillRect/>
          </a:stretch>
        </p:blipFill>
        <p:spPr bwMode="auto">
          <a:xfrm>
            <a:off x="4269750" y="875494"/>
            <a:ext cx="2861689" cy="5198735"/>
          </a:xfrm>
          <a:prstGeom prst="rect">
            <a:avLst/>
          </a:prstGeom>
          <a:noFill/>
          <a:effectLst>
            <a:outerShdw blurRad="63500" sx="101000" sy="101000" algn="ctr" rotWithShape="0">
              <a:prstClr val="black">
                <a:alpha val="40000"/>
              </a:prstClr>
            </a:outerShdw>
          </a:effectLst>
        </p:spPr>
      </p:pic>
      <p:pic>
        <p:nvPicPr>
          <p:cNvPr id="7171" name="Picture 3" descr="G:\1.U盘复刻\9.其他\1.大赛项目\1.蜂窝V校园\图片\Screenshot_2019-04-13-21-15-00-972_com.tencent.mm.png"/>
          <p:cNvPicPr>
            <a:picLocks noChangeAspect="1" noChangeArrowheads="1"/>
          </p:cNvPicPr>
          <p:nvPr/>
        </p:nvPicPr>
        <p:blipFill>
          <a:blip r:embed="rId6" cstate="print"/>
          <a:srcRect/>
          <a:stretch>
            <a:fillRect/>
          </a:stretch>
        </p:blipFill>
        <p:spPr bwMode="auto">
          <a:xfrm>
            <a:off x="1038870" y="883919"/>
            <a:ext cx="2842250" cy="5179210"/>
          </a:xfrm>
          <a:prstGeom prst="rect">
            <a:avLst/>
          </a:prstGeom>
          <a:noFill/>
          <a:effectLst>
            <a:outerShdw blurRad="63500" sx="101000" sy="101000" algn="ctr" rotWithShape="0">
              <a:prstClr val="black">
                <a:alpha val="40000"/>
              </a:prstClr>
            </a:outerShdw>
          </a:effectLst>
        </p:spPr>
      </p:pic>
      <p:sp>
        <p:nvSpPr>
          <p:cNvPr id="20" name="圆角矩形 19"/>
          <p:cNvSpPr/>
          <p:nvPr/>
        </p:nvSpPr>
        <p:spPr>
          <a:xfrm>
            <a:off x="7741920" y="1707503"/>
            <a:ext cx="3810344" cy="3717504"/>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23" name="TextBox 22"/>
          <p:cNvSpPr txBox="1"/>
          <p:nvPr/>
        </p:nvSpPr>
        <p:spPr>
          <a:xfrm>
            <a:off x="8005667" y="2015412"/>
            <a:ext cx="3265714" cy="3046988"/>
          </a:xfrm>
          <a:prstGeom prst="rect">
            <a:avLst/>
          </a:prstGeom>
          <a:noFill/>
        </p:spPr>
        <p:txBody>
          <a:bodyPr wrap="square" rtlCol="0">
            <a:spAutoFit/>
          </a:bodyPr>
          <a:lstStyle/>
          <a:p>
            <a:pPr>
              <a:lnSpc>
                <a:spcPct val="150000"/>
              </a:lnSpc>
            </a:pPr>
            <a:r>
              <a:rPr lang="zh-CN" altLang="en-US" sz="1600" dirty="0" smtClean="0">
                <a:latin typeface="微软雅黑" pitchFamily="34" charset="-122"/>
                <a:ea typeface="微软雅黑" pitchFamily="34" charset="-122"/>
              </a:rPr>
              <a:t>       管理员会定期从所有的文章中挑选若干个经典文章在蜂窝</a:t>
            </a:r>
            <a:r>
              <a:rPr lang="en-US" altLang="zh-CN" sz="1600" dirty="0" smtClean="0">
                <a:latin typeface="微软雅黑" pitchFamily="34" charset="-122"/>
                <a:ea typeface="微软雅黑" pitchFamily="34" charset="-122"/>
              </a:rPr>
              <a:t>V</a:t>
            </a:r>
            <a:r>
              <a:rPr lang="zh-CN" altLang="en-US" sz="1600" dirty="0" smtClean="0">
                <a:latin typeface="微软雅黑" pitchFamily="34" charset="-122"/>
                <a:ea typeface="微软雅黑" pitchFamily="34" charset="-122"/>
              </a:rPr>
              <a:t>校园主页进行展示，文章详情页面包含文章内容，同时也包含若干作者想要展示的信息，即标签、风格、爱好等文章信息以及微信、</a:t>
            </a:r>
            <a:r>
              <a:rPr lang="en-US" altLang="zh-CN" sz="1600" dirty="0" smtClean="0">
                <a:latin typeface="微软雅黑" pitchFamily="34" charset="-122"/>
                <a:ea typeface="微软雅黑" pitchFamily="34" charset="-122"/>
              </a:rPr>
              <a:t>QQ</a:t>
            </a:r>
            <a:r>
              <a:rPr lang="zh-CN" altLang="en-US" sz="1600" dirty="0" smtClean="0">
                <a:latin typeface="微软雅黑" pitchFamily="34" charset="-122"/>
                <a:ea typeface="微软雅黑" pitchFamily="34" charset="-122"/>
              </a:rPr>
              <a:t>等作者联系方式，让用户对作者以及文章内容以有更加深入的了解。</a:t>
            </a:r>
            <a:endParaRPr lang="zh-CN" altLang="en-US" sz="1600" dirty="0">
              <a:latin typeface="微软雅黑" pitchFamily="34" charset="-122"/>
              <a:ea typeface="微软雅黑"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smtClean="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72040" y="2781227"/>
            <a:ext cx="7416605" cy="1318699"/>
          </a:xfrm>
          <a:prstGeom prst="rect">
            <a:avLst/>
          </a:prstGeom>
        </p:spPr>
        <p:txBody>
          <a:bodyPr wrap="square" lIns="117226" tIns="58613" rIns="117226" bIns="58613">
            <a:spAutoFit/>
          </a:bodyPr>
          <a:lstStyle/>
          <a:p>
            <a:pPr marL="227940" indent="-227940" defTabSz="1027764">
              <a:spcBef>
                <a:spcPct val="20000"/>
              </a:spcBef>
            </a:pPr>
            <a:r>
              <a:rPr lang="zh-CN" altLang="en-US" sz="5400" dirty="0" smtClean="0">
                <a:solidFill>
                  <a:schemeClr val="bg1"/>
                </a:solidFill>
                <a:latin typeface="+mn-ea"/>
                <a:sym typeface="Source Han Serif SC" panose="02020400000000000000" pitchFamily="18" charset="-122"/>
              </a:rPr>
              <a:t>技术分析</a:t>
            </a:r>
            <a:endParaRPr lang="en-US" altLang="zh-CN" sz="5400" dirty="0" smtClean="0">
              <a:solidFill>
                <a:schemeClr val="bg1"/>
              </a:solidFill>
              <a:latin typeface="+mn-ea"/>
              <a:sym typeface="Source Han Serif SC" panose="02020400000000000000" pitchFamily="18" charset="-122"/>
            </a:endParaRPr>
          </a:p>
          <a:p>
            <a:pPr marL="227940" indent="-227940" defTabSz="1027764">
              <a:spcBef>
                <a:spcPct val="20000"/>
              </a:spcBef>
            </a:pPr>
            <a:r>
              <a:rPr lang="zh-CN" altLang="en-US" sz="2000" dirty="0" smtClean="0">
                <a:solidFill>
                  <a:schemeClr val="bg1"/>
                </a:solidFill>
                <a:latin typeface="+mn-ea"/>
                <a:sym typeface="Source Han Serif SC" panose="02020400000000000000" pitchFamily="18" charset="-122"/>
              </a:rPr>
              <a:t> 项目用到了哪些技术</a:t>
            </a:r>
            <a:endParaRPr lang="en-US" altLang="zh-CN" sz="2000" dirty="0">
              <a:solidFill>
                <a:schemeClr val="bg1"/>
              </a:solidFill>
              <a:latin typeface="+mn-ea"/>
            </a:endParaRPr>
          </a:p>
        </p:txBody>
      </p:sp>
    </p:spTree>
    <p:custDataLst>
      <p:tags r:id="rId1"/>
    </p:custDataLst>
    <p:extLst>
      <p:ext uri="{BB962C8B-B14F-4D97-AF65-F5344CB8AC3E}">
        <p14:creationId xmlns="" xmlns:p14="http://schemas.microsoft.com/office/powerpoint/2010/main" val="427377412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9">
            <a:extLst>
              <a:ext uri="{FF2B5EF4-FFF2-40B4-BE49-F238E27FC236}">
                <a16:creationId xmlns=""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CONTENTS</a:t>
              </a:r>
              <a:endParaRPr kumimoji="0" lang="zh-CN" altLang="en-US" sz="4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9" name="0 _4">
              <a:extLst>
                <a:ext uri="{FF2B5EF4-FFF2-40B4-BE49-F238E27FC236}">
                  <a16:creationId xmlns=""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组合 73">
            <a:extLst>
              <a:ext uri="{FF2B5EF4-FFF2-40B4-BE49-F238E27FC236}">
                <a16:creationId xmlns="" xmlns:a16="http://schemas.microsoft.com/office/drawing/2014/main" id="{C83A7EB6-51FF-471D-9428-AD79575DFF9A}"/>
              </a:ext>
            </a:extLst>
          </p:cNvPr>
          <p:cNvGrpSpPr/>
          <p:nvPr/>
        </p:nvGrpSpPr>
        <p:grpSpPr>
          <a:xfrm>
            <a:off x="1484465" y="1795725"/>
            <a:ext cx="4943359" cy="914400"/>
            <a:chOff x="568560" y="3186685"/>
            <a:chExt cx="4943359" cy="914400"/>
          </a:xfrm>
        </p:grpSpPr>
        <p:sp>
          <p:nvSpPr>
            <p:cNvPr id="75" name="矩形 74">
              <a:extLst>
                <a:ext uri="{FF2B5EF4-FFF2-40B4-BE49-F238E27FC236}">
                  <a16:creationId xmlns=""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 name="组合 75">
              <a:extLst>
                <a:ext uri="{FF2B5EF4-FFF2-40B4-BE49-F238E27FC236}">
                  <a16:creationId xmlns="" xmlns:a16="http://schemas.microsoft.com/office/drawing/2014/main" id="{C423CFAC-BE4E-4B41-8143-A6672E6485CB}"/>
                </a:ext>
              </a:extLst>
            </p:cNvPr>
            <p:cNvGrpSpPr/>
            <p:nvPr/>
          </p:nvGrpSpPr>
          <p:grpSpPr>
            <a:xfrm>
              <a:off x="568560" y="3186685"/>
              <a:ext cx="4943359" cy="914400"/>
              <a:chOff x="568560" y="3186685"/>
              <a:chExt cx="4943359" cy="914400"/>
            </a:xfrm>
          </p:grpSpPr>
          <p:grpSp>
            <p:nvGrpSpPr>
              <p:cNvPr id="5" name="原创设计师QQ69613753    _6">
                <a:extLst>
                  <a:ext uri="{FF2B5EF4-FFF2-40B4-BE49-F238E27FC236}">
                    <a16:creationId xmlns="" xmlns:a16="http://schemas.microsoft.com/office/drawing/2014/main" id="{21DFD4C6-B46B-4114-A1CD-113F9EBD8D6C}"/>
                  </a:ext>
                </a:extLst>
              </p:cNvPr>
              <p:cNvGrpSpPr/>
              <p:nvPr/>
            </p:nvGrpSpPr>
            <p:grpSpPr>
              <a:xfrm>
                <a:off x="1673788" y="3300482"/>
                <a:ext cx="3838131" cy="727986"/>
                <a:chOff x="1754849" y="2297933"/>
                <a:chExt cx="3838131" cy="727986"/>
              </a:xfrm>
            </p:grpSpPr>
            <p:sp>
              <p:nvSpPr>
                <p:cNvPr id="79" name="文本框 78">
                  <a:extLst>
                    <a:ext uri="{FF2B5EF4-FFF2-40B4-BE49-F238E27FC236}">
                      <a16:creationId xmlns="" xmlns:a16="http://schemas.microsoft.com/office/drawing/2014/main" id="{16FF01AF-CCCB-40CC-82E4-C182E331F654}"/>
                    </a:ext>
                  </a:extLst>
                </p:cNvPr>
                <p:cNvSpPr txBox="1"/>
                <p:nvPr/>
              </p:nvSpPr>
              <p:spPr>
                <a:xfrm>
                  <a:off x="1754849" y="2687365"/>
                  <a:ext cx="38381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项目发展的背景</a:t>
                  </a:r>
                  <a:r>
                    <a:rPr kumimoji="0" lang="en-US" altLang="zh-CN"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a:t>
                  </a:r>
                  <a:endParaRPr kumimoji="0" lang="zh-CN" altLang="en-US" sz="1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0" name="文本框 79">
                  <a:extLst>
                    <a:ext uri="{FF2B5EF4-FFF2-40B4-BE49-F238E27FC236}">
                      <a16:creationId xmlns="" xmlns:a16="http://schemas.microsoft.com/office/drawing/2014/main" id="{B812A3E6-25ED-4580-B8C4-C165B748E2A2}"/>
                    </a:ext>
                  </a:extLst>
                </p:cNvPr>
                <p:cNvSpPr txBox="1"/>
                <p:nvPr/>
              </p:nvSpPr>
              <p:spPr>
                <a:xfrm>
                  <a:off x="1754849" y="2297933"/>
                  <a:ext cx="2788921" cy="400110"/>
                </a:xfrm>
                <a:prstGeom prst="rect">
                  <a:avLst/>
                </a:prstGeom>
                <a:noFill/>
              </p:spPr>
              <p:txBody>
                <a:bodyPr wrap="square" rtlCol="0">
                  <a:spAutoFit/>
                </a:bodyPr>
                <a:lstStyle/>
                <a:p>
                  <a:pPr lvl="0">
                    <a:defRPr/>
                  </a:pPr>
                  <a:r>
                    <a:rPr lang="zh-CN" altLang="en-US" sz="20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项目背景</a:t>
                  </a:r>
                  <a:endPar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78" name="原创设计师QQ69613753    _10">
                <a:extLst>
                  <a:ext uri="{FF2B5EF4-FFF2-40B4-BE49-F238E27FC236}">
                    <a16:creationId xmlns=""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grpSp>
      </p:grpSp>
      <p:grpSp>
        <p:nvGrpSpPr>
          <p:cNvPr id="6" name="组合 80">
            <a:extLst>
              <a:ext uri="{FF2B5EF4-FFF2-40B4-BE49-F238E27FC236}">
                <a16:creationId xmlns="" xmlns:a16="http://schemas.microsoft.com/office/drawing/2014/main" id="{2369A331-EBC2-4165-975F-34F29B470ABB}"/>
              </a:ext>
            </a:extLst>
          </p:cNvPr>
          <p:cNvGrpSpPr/>
          <p:nvPr/>
        </p:nvGrpSpPr>
        <p:grpSpPr>
          <a:xfrm>
            <a:off x="1436965" y="4517889"/>
            <a:ext cx="4991309" cy="914400"/>
            <a:chOff x="233397" y="4890514"/>
            <a:chExt cx="4991309" cy="914400"/>
          </a:xfrm>
        </p:grpSpPr>
        <p:grpSp>
          <p:nvGrpSpPr>
            <p:cNvPr id="7" name="原创设计师QQ69613753    _7">
              <a:extLst>
                <a:ext uri="{FF2B5EF4-FFF2-40B4-BE49-F238E27FC236}">
                  <a16:creationId xmlns="" xmlns:a16="http://schemas.microsoft.com/office/drawing/2014/main" id="{7F54F8E1-33E3-4A1B-8029-73F63158FA86}"/>
                </a:ext>
              </a:extLst>
            </p:cNvPr>
            <p:cNvGrpSpPr/>
            <p:nvPr/>
          </p:nvGrpSpPr>
          <p:grpSpPr>
            <a:xfrm>
              <a:off x="1386575" y="4983721"/>
              <a:ext cx="3838131" cy="727986"/>
              <a:chOff x="1467636" y="2297933"/>
              <a:chExt cx="3838131" cy="727986"/>
            </a:xfrm>
          </p:grpSpPr>
          <p:sp>
            <p:nvSpPr>
              <p:cNvPr id="85" name="文本框 84">
                <a:extLst>
                  <a:ext uri="{FF2B5EF4-FFF2-40B4-BE49-F238E27FC236}">
                    <a16:creationId xmlns="" xmlns:a16="http://schemas.microsoft.com/office/drawing/2014/main" id="{F64CEB06-CED6-42B7-AB3A-C2979C5360EA}"/>
                  </a:ext>
                </a:extLst>
              </p:cNvPr>
              <p:cNvSpPr txBox="1"/>
              <p:nvPr/>
            </p:nvSpPr>
            <p:spPr>
              <a:xfrm>
                <a:off x="1467636" y="2687365"/>
                <a:ext cx="38381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项目总体设计方案</a:t>
                </a:r>
                <a:r>
                  <a:rPr kumimoji="0" lang="en-US" altLang="zh-CN"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a:t>
                </a:r>
                <a:endParaRPr kumimoji="0" lang="zh-CN" altLang="en-US" sz="1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6" name="文本框 85">
                <a:extLst>
                  <a:ext uri="{FF2B5EF4-FFF2-40B4-BE49-F238E27FC236}">
                    <a16:creationId xmlns="" xmlns:a16="http://schemas.microsoft.com/office/drawing/2014/main" id="{B1787185-81F1-409B-8488-11E2B30D36D3}"/>
                  </a:ext>
                </a:extLst>
              </p:cNvPr>
              <p:cNvSpPr txBox="1"/>
              <p:nvPr/>
            </p:nvSpPr>
            <p:spPr>
              <a:xfrm>
                <a:off x="1467636" y="2297933"/>
                <a:ext cx="2788921" cy="400110"/>
              </a:xfrm>
              <a:prstGeom prst="rect">
                <a:avLst/>
              </a:prstGeom>
              <a:noFill/>
            </p:spPr>
            <p:txBody>
              <a:bodyPr wrap="square" rtlCol="0">
                <a:spAutoFit/>
              </a:bodyPr>
              <a:lstStyle/>
              <a:p>
                <a:pPr lvl="0">
                  <a:defRPr/>
                </a:pPr>
                <a:r>
                  <a:rPr lang="zh-CN" altLang="en-US" sz="20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概要设计</a:t>
                </a:r>
                <a:endPar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83" name="原创设计师QQ69613753    _12">
              <a:extLst>
                <a:ext uri="{FF2B5EF4-FFF2-40B4-BE49-F238E27FC236}">
                  <a16:creationId xmlns=""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8" name="组合 86">
            <a:extLst>
              <a:ext uri="{FF2B5EF4-FFF2-40B4-BE49-F238E27FC236}">
                <a16:creationId xmlns="" xmlns:a16="http://schemas.microsoft.com/office/drawing/2014/main" id="{5454FD62-13B0-4F5E-980E-73DCF56BC2D8}"/>
              </a:ext>
            </a:extLst>
          </p:cNvPr>
          <p:cNvGrpSpPr/>
          <p:nvPr/>
        </p:nvGrpSpPr>
        <p:grpSpPr>
          <a:xfrm>
            <a:off x="1431071" y="3161886"/>
            <a:ext cx="5050147" cy="914400"/>
            <a:chOff x="6887633" y="3186685"/>
            <a:chExt cx="5050147" cy="914400"/>
          </a:xfrm>
        </p:grpSpPr>
        <p:grpSp>
          <p:nvGrpSpPr>
            <p:cNvPr id="9" name="原创设计师QQ69613753    _8">
              <a:extLst>
                <a:ext uri="{FF2B5EF4-FFF2-40B4-BE49-F238E27FC236}">
                  <a16:creationId xmlns="" xmlns:a16="http://schemas.microsoft.com/office/drawing/2014/main" id="{CB040841-F811-4C3C-858C-8D2030AA83B2}"/>
                </a:ext>
              </a:extLst>
            </p:cNvPr>
            <p:cNvGrpSpPr/>
            <p:nvPr/>
          </p:nvGrpSpPr>
          <p:grpSpPr>
            <a:xfrm>
              <a:off x="8099649" y="3300482"/>
              <a:ext cx="3838131" cy="727986"/>
              <a:chOff x="640080" y="2297933"/>
              <a:chExt cx="3838131" cy="727986"/>
            </a:xfrm>
          </p:grpSpPr>
          <p:sp>
            <p:nvSpPr>
              <p:cNvPr id="91" name="文本框 90">
                <a:extLst>
                  <a:ext uri="{FF2B5EF4-FFF2-40B4-BE49-F238E27FC236}">
                    <a16:creationId xmlns="" xmlns:a16="http://schemas.microsoft.com/office/drawing/2014/main" id="{6A30C3D3-D87E-4DDD-B5C8-50A7E829FA82}"/>
                  </a:ext>
                </a:extLst>
              </p:cNvPr>
              <p:cNvSpPr txBox="1"/>
              <p:nvPr/>
            </p:nvSpPr>
            <p:spPr>
              <a:xfrm>
                <a:off x="640080" y="2687365"/>
                <a:ext cx="38381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项目需要解决哪些具体的需求</a:t>
                </a:r>
                <a:r>
                  <a:rPr kumimoji="0" lang="en-US" altLang="zh-CN"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a:t>
                </a:r>
                <a:endParaRPr kumimoji="0" lang="zh-CN" altLang="en-US" sz="1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2" name="文本框 91">
                <a:extLst>
                  <a:ext uri="{FF2B5EF4-FFF2-40B4-BE49-F238E27FC236}">
                    <a16:creationId xmlns="" xmlns:a16="http://schemas.microsoft.com/office/drawing/2014/main" id="{AA23347A-99A2-46AC-A651-153CACA0D4FD}"/>
                  </a:ext>
                </a:extLst>
              </p:cNvPr>
              <p:cNvSpPr txBox="1"/>
              <p:nvPr/>
            </p:nvSpPr>
            <p:spPr>
              <a:xfrm>
                <a:off x="640080" y="2297933"/>
                <a:ext cx="2788921" cy="400110"/>
              </a:xfrm>
              <a:prstGeom prst="rect">
                <a:avLst/>
              </a:prstGeom>
              <a:noFill/>
            </p:spPr>
            <p:txBody>
              <a:bodyPr wrap="square" rtlCol="0">
                <a:spAutoFit/>
              </a:bodyPr>
              <a:lstStyle/>
              <a:p>
                <a:pPr lvl="0">
                  <a:defRPr/>
                </a:pPr>
                <a:r>
                  <a:rPr lang="zh-CN" altLang="en-US" sz="20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需求分析</a:t>
                </a:r>
                <a:endPar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89" name="原创设计师QQ69613753    _11">
              <a:extLst>
                <a:ext uri="{FF2B5EF4-FFF2-40B4-BE49-F238E27FC236}">
                  <a16:creationId xmlns=""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10" name="组合 92">
            <a:extLst>
              <a:ext uri="{FF2B5EF4-FFF2-40B4-BE49-F238E27FC236}">
                <a16:creationId xmlns="" xmlns:a16="http://schemas.microsoft.com/office/drawing/2014/main" id="{C5E714D8-0B64-4598-BE3C-FF29A3C2015C}"/>
              </a:ext>
            </a:extLst>
          </p:cNvPr>
          <p:cNvGrpSpPr/>
          <p:nvPr/>
        </p:nvGrpSpPr>
        <p:grpSpPr>
          <a:xfrm>
            <a:off x="6314826" y="3767404"/>
            <a:ext cx="5050147" cy="914400"/>
            <a:chOff x="6887633" y="4890514"/>
            <a:chExt cx="5050147" cy="914400"/>
          </a:xfrm>
        </p:grpSpPr>
        <p:grpSp>
          <p:nvGrpSpPr>
            <p:cNvPr id="11" name="原创设计师QQ69613753    _9">
              <a:extLst>
                <a:ext uri="{FF2B5EF4-FFF2-40B4-BE49-F238E27FC236}">
                  <a16:creationId xmlns="" xmlns:a16="http://schemas.microsoft.com/office/drawing/2014/main" id="{B169FB78-2DDC-44C8-BA87-2C493598F996}"/>
                </a:ext>
              </a:extLst>
            </p:cNvPr>
            <p:cNvGrpSpPr/>
            <p:nvPr/>
          </p:nvGrpSpPr>
          <p:grpSpPr>
            <a:xfrm>
              <a:off x="8099649" y="4983721"/>
              <a:ext cx="3838131" cy="727986"/>
              <a:chOff x="640080" y="2297933"/>
              <a:chExt cx="3838131" cy="727986"/>
            </a:xfrm>
          </p:grpSpPr>
          <p:sp>
            <p:nvSpPr>
              <p:cNvPr id="97" name="文本框 96">
                <a:extLst>
                  <a:ext uri="{FF2B5EF4-FFF2-40B4-BE49-F238E27FC236}">
                    <a16:creationId xmlns="" xmlns:a16="http://schemas.microsoft.com/office/drawing/2014/main" id="{4B993A3E-B0E0-44B7-93DA-4F10B1FE49A6}"/>
                  </a:ext>
                </a:extLst>
              </p:cNvPr>
              <p:cNvSpPr txBox="1"/>
              <p:nvPr/>
            </p:nvSpPr>
            <p:spPr>
              <a:xfrm>
                <a:off x="640080" y="2687365"/>
                <a:ext cx="38381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项目用到了哪些技术</a:t>
                </a:r>
                <a:r>
                  <a:rPr kumimoji="0" lang="en-US" altLang="zh-CN"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a:t>
                </a:r>
                <a:endParaRPr kumimoji="0" lang="zh-CN" altLang="en-US" sz="1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8" name="文本框 97">
                <a:extLst>
                  <a:ext uri="{FF2B5EF4-FFF2-40B4-BE49-F238E27FC236}">
                    <a16:creationId xmlns="" xmlns:a16="http://schemas.microsoft.com/office/drawing/2014/main" id="{A4C9F625-2362-423E-860B-E8B10BC46A35}"/>
                  </a:ext>
                </a:extLst>
              </p:cNvPr>
              <p:cNvSpPr txBox="1"/>
              <p:nvPr/>
            </p:nvSpPr>
            <p:spPr>
              <a:xfrm>
                <a:off x="640080" y="2297933"/>
                <a:ext cx="2788921" cy="400110"/>
              </a:xfrm>
              <a:prstGeom prst="rect">
                <a:avLst/>
              </a:prstGeom>
              <a:noFill/>
            </p:spPr>
            <p:txBody>
              <a:bodyPr wrap="square" rtlCol="0">
                <a:spAutoFit/>
              </a:bodyPr>
              <a:lstStyle/>
              <a:p>
                <a:pPr lvl="0">
                  <a:defRPr/>
                </a:pPr>
                <a:r>
                  <a:rPr lang="zh-CN" altLang="en-US" sz="20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技术分析</a:t>
                </a:r>
                <a:endPar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95" name="原创设计师QQ69613753    _13">
              <a:extLst>
                <a:ext uri="{FF2B5EF4-FFF2-40B4-BE49-F238E27FC236}">
                  <a16:creationId xmlns=""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smtClean="0">
                  <a:solidFill>
                    <a:srgbClr val="3B3838"/>
                  </a:solidFill>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5</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2" name="组合 80">
            <a:extLst>
              <a:ext uri="{FF2B5EF4-FFF2-40B4-BE49-F238E27FC236}">
                <a16:creationId xmlns="" xmlns:a16="http://schemas.microsoft.com/office/drawing/2014/main" id="{2369A331-EBC2-4165-975F-34F29B470ABB}"/>
              </a:ext>
            </a:extLst>
          </p:cNvPr>
          <p:cNvGrpSpPr/>
          <p:nvPr/>
        </p:nvGrpSpPr>
        <p:grpSpPr>
          <a:xfrm>
            <a:off x="6323925" y="2516369"/>
            <a:ext cx="4991309" cy="914400"/>
            <a:chOff x="233397" y="4890514"/>
            <a:chExt cx="4991309" cy="914400"/>
          </a:xfrm>
        </p:grpSpPr>
        <p:grpSp>
          <p:nvGrpSpPr>
            <p:cNvPr id="33" name="原创设计师QQ69613753    _7">
              <a:extLst>
                <a:ext uri="{FF2B5EF4-FFF2-40B4-BE49-F238E27FC236}">
                  <a16:creationId xmlns="" xmlns:a16="http://schemas.microsoft.com/office/drawing/2014/main" id="{7F54F8E1-33E3-4A1B-8029-73F63158FA86}"/>
                </a:ext>
              </a:extLst>
            </p:cNvPr>
            <p:cNvGrpSpPr/>
            <p:nvPr/>
          </p:nvGrpSpPr>
          <p:grpSpPr>
            <a:xfrm>
              <a:off x="1386575" y="4983721"/>
              <a:ext cx="3838131" cy="727986"/>
              <a:chOff x="1467636" y="2297933"/>
              <a:chExt cx="3838131" cy="727986"/>
            </a:xfrm>
          </p:grpSpPr>
          <p:sp>
            <p:nvSpPr>
              <p:cNvPr id="36" name="文本框 84">
                <a:extLst>
                  <a:ext uri="{FF2B5EF4-FFF2-40B4-BE49-F238E27FC236}">
                    <a16:creationId xmlns="" xmlns:a16="http://schemas.microsoft.com/office/drawing/2014/main" id="{F64CEB06-CED6-42B7-AB3A-C2979C5360EA}"/>
                  </a:ext>
                </a:extLst>
              </p:cNvPr>
              <p:cNvSpPr txBox="1"/>
              <p:nvPr/>
            </p:nvSpPr>
            <p:spPr>
              <a:xfrm>
                <a:off x="1467636" y="2687365"/>
                <a:ext cx="38381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项目的部分界面演示</a:t>
                </a:r>
                <a:r>
                  <a:rPr kumimoji="0" lang="en-US" altLang="zh-CN"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a:t>
                </a:r>
                <a:endParaRPr kumimoji="0" lang="zh-CN" altLang="en-US" sz="1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7" name="文本框 85">
                <a:extLst>
                  <a:ext uri="{FF2B5EF4-FFF2-40B4-BE49-F238E27FC236}">
                    <a16:creationId xmlns="" xmlns:a16="http://schemas.microsoft.com/office/drawing/2014/main" id="{B1787185-81F1-409B-8488-11E2B30D36D3}"/>
                  </a:ext>
                </a:extLst>
              </p:cNvPr>
              <p:cNvSpPr txBox="1"/>
              <p:nvPr/>
            </p:nvSpPr>
            <p:spPr>
              <a:xfrm>
                <a:off x="1467636" y="2297933"/>
                <a:ext cx="2788921" cy="400110"/>
              </a:xfrm>
              <a:prstGeom prst="rect">
                <a:avLst/>
              </a:prstGeom>
              <a:noFill/>
            </p:spPr>
            <p:txBody>
              <a:bodyPr wrap="square" rtlCol="0">
                <a:spAutoFit/>
              </a:bodyPr>
              <a:lstStyle/>
              <a:p>
                <a:pPr lvl="0">
                  <a:defRPr/>
                </a:pPr>
                <a:r>
                  <a:rPr lang="zh-CN" altLang="en-US" sz="20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界面展示</a:t>
                </a:r>
                <a:endPar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4" name="原创设计师QQ69613753    _12">
              <a:extLst>
                <a:ext uri="{FF2B5EF4-FFF2-40B4-BE49-F238E27FC236}">
                  <a16:creationId xmlns=""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smtClean="0">
                  <a:solidFill>
                    <a:srgbClr val="3B3838"/>
                  </a:solidFill>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sp>
          <p:nvSpPr>
            <p:cNvPr id="35" name="矩形 34">
              <a:extLst>
                <a:ext uri="{FF2B5EF4-FFF2-40B4-BE49-F238E27FC236}">
                  <a16:creationId xmlns=""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8" name="组合 92">
            <a:extLst>
              <a:ext uri="{FF2B5EF4-FFF2-40B4-BE49-F238E27FC236}">
                <a16:creationId xmlns="" xmlns:a16="http://schemas.microsoft.com/office/drawing/2014/main" id="{C5E714D8-0B64-4598-BE3C-FF29A3C2015C}"/>
              </a:ext>
            </a:extLst>
          </p:cNvPr>
          <p:cNvGrpSpPr/>
          <p:nvPr/>
        </p:nvGrpSpPr>
        <p:grpSpPr>
          <a:xfrm>
            <a:off x="6355466" y="5027244"/>
            <a:ext cx="5050147" cy="914400"/>
            <a:chOff x="6887633" y="4890514"/>
            <a:chExt cx="5050147" cy="914400"/>
          </a:xfrm>
        </p:grpSpPr>
        <p:grpSp>
          <p:nvGrpSpPr>
            <p:cNvPr id="39" name="原创设计师QQ69613753    _9">
              <a:extLst>
                <a:ext uri="{FF2B5EF4-FFF2-40B4-BE49-F238E27FC236}">
                  <a16:creationId xmlns="" xmlns:a16="http://schemas.microsoft.com/office/drawing/2014/main" id="{B169FB78-2DDC-44C8-BA87-2C493598F996}"/>
                </a:ext>
              </a:extLst>
            </p:cNvPr>
            <p:cNvGrpSpPr/>
            <p:nvPr/>
          </p:nvGrpSpPr>
          <p:grpSpPr>
            <a:xfrm>
              <a:off x="8099649" y="4983721"/>
              <a:ext cx="3838131" cy="727986"/>
              <a:chOff x="640080" y="2297933"/>
              <a:chExt cx="3838131" cy="727986"/>
            </a:xfrm>
          </p:grpSpPr>
          <p:sp>
            <p:nvSpPr>
              <p:cNvPr id="42" name="文本框 96">
                <a:extLst>
                  <a:ext uri="{FF2B5EF4-FFF2-40B4-BE49-F238E27FC236}">
                    <a16:creationId xmlns="" xmlns:a16="http://schemas.microsoft.com/office/drawing/2014/main" id="{4B993A3E-B0E0-44B7-93DA-4F10B1FE49A6}"/>
                  </a:ext>
                </a:extLst>
              </p:cNvPr>
              <p:cNvSpPr txBox="1"/>
              <p:nvPr/>
            </p:nvSpPr>
            <p:spPr>
              <a:xfrm>
                <a:off x="640080" y="2687365"/>
                <a:ext cx="38381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该项目的创新之处</a:t>
                </a:r>
                <a:r>
                  <a:rPr kumimoji="0" lang="en-US" altLang="zh-CN" sz="16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a:t>
                </a:r>
                <a:endParaRPr kumimoji="0" lang="zh-CN" altLang="en-US" sz="1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3" name="文本框 97">
                <a:extLst>
                  <a:ext uri="{FF2B5EF4-FFF2-40B4-BE49-F238E27FC236}">
                    <a16:creationId xmlns="" xmlns:a16="http://schemas.microsoft.com/office/drawing/2014/main" id="{A4C9F625-2362-423E-860B-E8B10BC46A35}"/>
                  </a:ext>
                </a:extLst>
              </p:cNvPr>
              <p:cNvSpPr txBox="1"/>
              <p:nvPr/>
            </p:nvSpPr>
            <p:spPr>
              <a:xfrm>
                <a:off x="640080" y="2297933"/>
                <a:ext cx="2788921" cy="400110"/>
              </a:xfrm>
              <a:prstGeom prst="rect">
                <a:avLst/>
              </a:prstGeom>
              <a:noFill/>
            </p:spPr>
            <p:txBody>
              <a:bodyPr wrap="square" rtlCol="0">
                <a:spAutoFit/>
              </a:bodyPr>
              <a:lstStyle/>
              <a:p>
                <a:pPr lvl="0">
                  <a:defRPr/>
                </a:pPr>
                <a:r>
                  <a:rPr lang="zh-CN" altLang="en-US" sz="20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创新点</a:t>
                </a:r>
                <a:endPar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40" name="原创设计师QQ69613753    _13">
              <a:extLst>
                <a:ext uri="{FF2B5EF4-FFF2-40B4-BE49-F238E27FC236}">
                  <a16:creationId xmlns=""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smtClean="0">
                  <a:solidFill>
                    <a:srgbClr val="3B3838"/>
                  </a:solidFill>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6</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sp>
          <p:nvSpPr>
            <p:cNvPr id="41" name="矩形 40">
              <a:extLst>
                <a:ext uri="{FF2B5EF4-FFF2-40B4-BE49-F238E27FC236}">
                  <a16:creationId xmlns=""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 xmlns:p14="http://schemas.microsoft.com/office/powerpoint/2010/main" val="136611251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9353550" y="1971675"/>
            <a:ext cx="2686050" cy="70485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3" cstate="print"/>
          <a:srcRect/>
          <a:stretch>
            <a:fillRect/>
          </a:stretch>
        </p:blipFill>
        <p:spPr bwMode="auto">
          <a:xfrm>
            <a:off x="1481138" y="1790700"/>
            <a:ext cx="1215877" cy="11239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3901326" y="1647826"/>
            <a:ext cx="1394574" cy="1175138"/>
          </a:xfrm>
          <a:prstGeom prst="rect">
            <a:avLst/>
          </a:prstGeom>
          <a:noFill/>
          <a:ln w="9525">
            <a:noFill/>
            <a:miter lim="800000"/>
            <a:headEnd/>
            <a:tailEnd/>
          </a:ln>
        </p:spPr>
      </p:pic>
      <p:sp>
        <p:nvSpPr>
          <p:cNvPr id="4" name="TextBox 3"/>
          <p:cNvSpPr txBox="1"/>
          <p:nvPr/>
        </p:nvSpPr>
        <p:spPr>
          <a:xfrm>
            <a:off x="1419225" y="3009900"/>
            <a:ext cx="1467068" cy="400110"/>
          </a:xfrm>
          <a:prstGeom prst="rect">
            <a:avLst/>
          </a:prstGeom>
          <a:noFill/>
        </p:spPr>
        <p:txBody>
          <a:bodyPr wrap="none" rtlCol="0">
            <a:spAutoFit/>
          </a:bodyPr>
          <a:lstStyle/>
          <a:p>
            <a:r>
              <a:rPr lang="zh-CN" altLang="en-US" sz="2000" dirty="0" smtClean="0">
                <a:solidFill>
                  <a:schemeClr val="tx1">
                    <a:lumMod val="65000"/>
                    <a:lumOff val="35000"/>
                  </a:schemeClr>
                </a:solidFill>
                <a:latin typeface="仿宋" pitchFamily="49" charset="-122"/>
                <a:ea typeface="仿宋" pitchFamily="49" charset="-122"/>
              </a:rPr>
              <a:t>微信小程序</a:t>
            </a:r>
            <a:endParaRPr lang="zh-CN" altLang="en-US" sz="2000" dirty="0">
              <a:solidFill>
                <a:schemeClr val="tx1">
                  <a:lumMod val="65000"/>
                  <a:lumOff val="35000"/>
                </a:schemeClr>
              </a:solidFill>
              <a:latin typeface="仿宋" pitchFamily="49" charset="-122"/>
              <a:ea typeface="仿宋" pitchFamily="49" charset="-122"/>
            </a:endParaRPr>
          </a:p>
        </p:txBody>
      </p:sp>
      <p:sp>
        <p:nvSpPr>
          <p:cNvPr id="5" name="TextBox 4"/>
          <p:cNvSpPr txBox="1"/>
          <p:nvPr/>
        </p:nvSpPr>
        <p:spPr>
          <a:xfrm>
            <a:off x="4200525" y="2990850"/>
            <a:ext cx="697627" cy="400110"/>
          </a:xfrm>
          <a:prstGeom prst="rect">
            <a:avLst/>
          </a:prstGeom>
          <a:noFill/>
        </p:spPr>
        <p:txBody>
          <a:bodyPr wrap="none" rtlCol="0">
            <a:spAutoFit/>
          </a:bodyPr>
          <a:lstStyle/>
          <a:p>
            <a:r>
              <a:rPr lang="en-US" altLang="zh-CN" sz="2000" dirty="0" smtClean="0">
                <a:solidFill>
                  <a:schemeClr val="tx1">
                    <a:lumMod val="65000"/>
                    <a:lumOff val="35000"/>
                  </a:schemeClr>
                </a:solidFill>
                <a:latin typeface="仿宋" pitchFamily="49" charset="-122"/>
                <a:ea typeface="仿宋" pitchFamily="49" charset="-122"/>
              </a:rPr>
              <a:t>J2EE</a:t>
            </a:r>
            <a:endParaRPr lang="zh-CN" altLang="en-US" sz="2000" dirty="0">
              <a:solidFill>
                <a:schemeClr val="tx1">
                  <a:lumMod val="65000"/>
                  <a:lumOff val="35000"/>
                </a:schemeClr>
              </a:solidFill>
              <a:latin typeface="仿宋" pitchFamily="49" charset="-122"/>
              <a:ea typeface="仿宋" pitchFamily="49" charset="-122"/>
            </a:endParaRPr>
          </a:p>
        </p:txBody>
      </p:sp>
      <p:pic>
        <p:nvPicPr>
          <p:cNvPr id="2052" name="Picture 4"/>
          <p:cNvPicPr>
            <a:picLocks noChangeAspect="1" noChangeArrowheads="1"/>
          </p:cNvPicPr>
          <p:nvPr/>
        </p:nvPicPr>
        <p:blipFill>
          <a:blip r:embed="rId5" cstate="print"/>
          <a:srcRect/>
          <a:stretch>
            <a:fillRect/>
          </a:stretch>
        </p:blipFill>
        <p:spPr bwMode="auto">
          <a:xfrm>
            <a:off x="6321425" y="1757576"/>
            <a:ext cx="2232025" cy="1112624"/>
          </a:xfrm>
          <a:prstGeom prst="rect">
            <a:avLst/>
          </a:prstGeom>
          <a:noFill/>
          <a:ln w="9525">
            <a:noFill/>
            <a:miter lim="800000"/>
            <a:headEnd/>
            <a:tailEnd/>
          </a:ln>
        </p:spPr>
      </p:pic>
      <p:sp>
        <p:nvSpPr>
          <p:cNvPr id="7" name="TextBox 6"/>
          <p:cNvSpPr txBox="1"/>
          <p:nvPr/>
        </p:nvSpPr>
        <p:spPr>
          <a:xfrm>
            <a:off x="6886575" y="2971800"/>
            <a:ext cx="1467068" cy="400110"/>
          </a:xfrm>
          <a:prstGeom prst="rect">
            <a:avLst/>
          </a:prstGeom>
          <a:noFill/>
        </p:spPr>
        <p:txBody>
          <a:bodyPr wrap="none" rtlCol="0">
            <a:spAutoFit/>
          </a:bodyPr>
          <a:lstStyle/>
          <a:p>
            <a:r>
              <a:rPr lang="en-US" altLang="zh-CN" sz="2000" dirty="0" err="1" smtClean="0">
                <a:solidFill>
                  <a:schemeClr val="tx1">
                    <a:lumMod val="65000"/>
                    <a:lumOff val="35000"/>
                  </a:schemeClr>
                </a:solidFill>
                <a:latin typeface="仿宋" pitchFamily="49" charset="-122"/>
                <a:ea typeface="仿宋" pitchFamily="49" charset="-122"/>
              </a:rPr>
              <a:t>SpringBoot</a:t>
            </a:r>
            <a:endParaRPr lang="zh-CN" altLang="en-US" sz="2000" dirty="0">
              <a:solidFill>
                <a:schemeClr val="tx1">
                  <a:lumMod val="65000"/>
                  <a:lumOff val="35000"/>
                </a:schemeClr>
              </a:solidFill>
              <a:latin typeface="仿宋" pitchFamily="49" charset="-122"/>
              <a:ea typeface="仿宋" pitchFamily="49" charset="-122"/>
            </a:endParaRPr>
          </a:p>
        </p:txBody>
      </p:sp>
      <p:sp>
        <p:nvSpPr>
          <p:cNvPr id="8" name="加号 7"/>
          <p:cNvSpPr/>
          <p:nvPr/>
        </p:nvSpPr>
        <p:spPr>
          <a:xfrm>
            <a:off x="3019425" y="1933574"/>
            <a:ext cx="876300" cy="866775"/>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加号 9"/>
          <p:cNvSpPr/>
          <p:nvPr/>
        </p:nvSpPr>
        <p:spPr>
          <a:xfrm>
            <a:off x="5305425" y="1952624"/>
            <a:ext cx="876300" cy="866775"/>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标题 1"/>
          <p:cNvSpPr txBox="1">
            <a:spLocks/>
          </p:cNvSpPr>
          <p:nvPr>
            <p:custDataLst>
              <p:tags r:id="rId1"/>
            </p:custDataLst>
          </p:nvPr>
        </p:nvSpPr>
        <p:spPr>
          <a:xfrm>
            <a:off x="2066925" y="428625"/>
            <a:ext cx="8229600" cy="857250"/>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600" b="0" i="0" u="none" strike="noStrike" kern="120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cs typeface="+mj-cs"/>
              </a:rPr>
              <a:t>技术模型分析</a:t>
            </a:r>
            <a:endParaRPr kumimoji="0" lang="en-JM" sz="3600" b="0" i="0" u="none" strike="noStrike" kern="120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cs typeface="+mj-cs"/>
            </a:endParaRPr>
          </a:p>
        </p:txBody>
      </p:sp>
      <p:cxnSp>
        <p:nvCxnSpPr>
          <p:cNvPr id="13" name="直接连接符 12"/>
          <p:cNvCxnSpPr/>
          <p:nvPr/>
        </p:nvCxnSpPr>
        <p:spPr>
          <a:xfrm>
            <a:off x="4029075" y="1123950"/>
            <a:ext cx="428625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右箭头 13"/>
          <p:cNvSpPr/>
          <p:nvPr/>
        </p:nvSpPr>
        <p:spPr>
          <a:xfrm>
            <a:off x="8667750" y="2057400"/>
            <a:ext cx="638175" cy="4762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9534526" y="2120265"/>
            <a:ext cx="2352674" cy="400110"/>
          </a:xfrm>
          <a:prstGeom prst="rect">
            <a:avLst/>
          </a:prstGeom>
          <a:no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基础框架</a:t>
            </a:r>
            <a:endParaRPr lang="zh-CN" altLang="en-US" sz="2000" dirty="0">
              <a:solidFill>
                <a:schemeClr val="bg1"/>
              </a:solidFill>
              <a:latin typeface="微软雅黑" pitchFamily="34" charset="-122"/>
              <a:ea typeface="微软雅黑" pitchFamily="34" charset="-122"/>
            </a:endParaRPr>
          </a:p>
        </p:txBody>
      </p:sp>
      <p:pic>
        <p:nvPicPr>
          <p:cNvPr id="16" name="Picture 4"/>
          <p:cNvPicPr>
            <a:picLocks noChangeAspect="1" noChangeArrowheads="1"/>
          </p:cNvPicPr>
          <p:nvPr/>
        </p:nvPicPr>
        <p:blipFill>
          <a:blip r:embed="rId5" cstate="print"/>
          <a:srcRect/>
          <a:stretch>
            <a:fillRect/>
          </a:stretch>
        </p:blipFill>
        <p:spPr bwMode="auto">
          <a:xfrm>
            <a:off x="892175" y="4148351"/>
            <a:ext cx="2232025" cy="1112624"/>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3838575" y="4037956"/>
            <a:ext cx="1617663" cy="1299219"/>
          </a:xfrm>
          <a:prstGeom prst="rect">
            <a:avLst/>
          </a:prstGeom>
          <a:noFill/>
          <a:ln w="9525">
            <a:noFill/>
            <a:miter lim="800000"/>
            <a:headEnd/>
            <a:tailEnd/>
          </a:ln>
        </p:spPr>
      </p:pic>
      <p:pic>
        <p:nvPicPr>
          <p:cNvPr id="2055" name="Picture 7"/>
          <p:cNvPicPr>
            <a:picLocks noChangeAspect="1" noChangeArrowheads="1"/>
          </p:cNvPicPr>
          <p:nvPr/>
        </p:nvPicPr>
        <p:blipFill>
          <a:blip r:embed="rId7" cstate="print"/>
          <a:srcRect/>
          <a:stretch>
            <a:fillRect/>
          </a:stretch>
        </p:blipFill>
        <p:spPr bwMode="auto">
          <a:xfrm>
            <a:off x="6648451" y="4072238"/>
            <a:ext cx="1771650" cy="1302143"/>
          </a:xfrm>
          <a:prstGeom prst="rect">
            <a:avLst/>
          </a:prstGeom>
          <a:noFill/>
          <a:ln w="9525">
            <a:noFill/>
            <a:miter lim="800000"/>
            <a:headEnd/>
            <a:tailEnd/>
          </a:ln>
        </p:spPr>
      </p:pic>
      <p:sp>
        <p:nvSpPr>
          <p:cNvPr id="20" name="加号 19"/>
          <p:cNvSpPr/>
          <p:nvPr/>
        </p:nvSpPr>
        <p:spPr>
          <a:xfrm>
            <a:off x="3019425" y="4257674"/>
            <a:ext cx="876300" cy="866775"/>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加号 20"/>
          <p:cNvSpPr/>
          <p:nvPr/>
        </p:nvSpPr>
        <p:spPr>
          <a:xfrm>
            <a:off x="5676900" y="4248149"/>
            <a:ext cx="876300" cy="866775"/>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a:off x="8648700" y="4476750"/>
            <a:ext cx="638175" cy="4762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324975" y="4371975"/>
            <a:ext cx="2686050" cy="70485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525001" y="4526280"/>
            <a:ext cx="2352674" cy="400110"/>
          </a:xfrm>
          <a:prstGeom prst="rect">
            <a:avLst/>
          </a:prstGeom>
          <a:no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数据库访问操作</a:t>
            </a:r>
            <a:endParaRPr lang="zh-CN" altLang="en-US" sz="2000" dirty="0">
              <a:solidFill>
                <a:schemeClr val="bg1"/>
              </a:solidFill>
              <a:latin typeface="微软雅黑" pitchFamily="34" charset="-122"/>
              <a:ea typeface="微软雅黑"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blinds(horizontal)">
                                      <p:cBhvr>
                                        <p:cTn id="10" dur="500"/>
                                        <p:tgtEl>
                                          <p:spTgt spid="205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blinds(horizontal)">
                                      <p:cBhvr>
                                        <p:cTn id="16" dur="500"/>
                                        <p:tgtEl>
                                          <p:spTgt spid="205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blinds(horizontal)">
                                      <p:cBhvr>
                                        <p:cTn id="22" dur="500"/>
                                        <p:tgtEl>
                                          <p:spTgt spid="205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par>
                                <p:cTn id="38" presetID="3" presetClass="entr" presetSubtype="1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linds(horizontal)">
                                      <p:cBhvr>
                                        <p:cTn id="40" dur="500"/>
                                        <p:tgtEl>
                                          <p:spTgt spid="1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par>
                                <p:cTn id="44" presetID="3" presetClass="entr" presetSubtype="10" fill="hold" nodeType="withEffect">
                                  <p:stCondLst>
                                    <p:cond delay="0"/>
                                  </p:stCondLst>
                                  <p:childTnLst>
                                    <p:set>
                                      <p:cBhvr>
                                        <p:cTn id="45" dur="1" fill="hold">
                                          <p:stCondLst>
                                            <p:cond delay="0"/>
                                          </p:stCondLst>
                                        </p:cTn>
                                        <p:tgtEl>
                                          <p:spTgt spid="2054"/>
                                        </p:tgtEl>
                                        <p:attrNameLst>
                                          <p:attrName>style.visibility</p:attrName>
                                        </p:attrNameLst>
                                      </p:cBhvr>
                                      <p:to>
                                        <p:strVal val="visible"/>
                                      </p:to>
                                    </p:set>
                                    <p:animEffect transition="in" filter="blinds(horizontal)">
                                      <p:cBhvr>
                                        <p:cTn id="46" dur="500"/>
                                        <p:tgtEl>
                                          <p:spTgt spid="205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par>
                                <p:cTn id="50" presetID="3" presetClass="entr" presetSubtype="10" fill="hold" nodeType="withEffect">
                                  <p:stCondLst>
                                    <p:cond delay="0"/>
                                  </p:stCondLst>
                                  <p:childTnLst>
                                    <p:set>
                                      <p:cBhvr>
                                        <p:cTn id="51" dur="1" fill="hold">
                                          <p:stCondLst>
                                            <p:cond delay="0"/>
                                          </p:stCondLst>
                                        </p:cTn>
                                        <p:tgtEl>
                                          <p:spTgt spid="2055"/>
                                        </p:tgtEl>
                                        <p:attrNameLst>
                                          <p:attrName>style.visibility</p:attrName>
                                        </p:attrNameLst>
                                      </p:cBhvr>
                                      <p:to>
                                        <p:strVal val="visible"/>
                                      </p:to>
                                    </p:set>
                                    <p:animEffect transition="in" filter="blinds(horizontal)">
                                      <p:cBhvr>
                                        <p:cTn id="52" dur="500"/>
                                        <p:tgtEl>
                                          <p:spTgt spid="2055"/>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blinds(horizontal)">
                                      <p:cBhvr>
                                        <p:cTn id="58" dur="500"/>
                                        <p:tgtEl>
                                          <p:spTgt spid="26"/>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linds(horizontal)">
                                      <p:cBhvr>
                                        <p:cTn id="61" dur="500"/>
                                        <p:tgtEl>
                                          <p:spTgt spid="25"/>
                                        </p:tgtEl>
                                      </p:cBhvr>
                                    </p:animEffect>
                                  </p:childTnLst>
                                </p:cTn>
                              </p:par>
                              <p:par>
                                <p:cTn id="62" presetID="3" presetClass="entr" presetSubtype="1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blinds(horizontal)">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 grpId="0"/>
      <p:bldP spid="5" grpId="0"/>
      <p:bldP spid="7" grpId="0"/>
      <p:bldP spid="8" grpId="0" animBg="1"/>
      <p:bldP spid="10" grpId="0" animBg="1"/>
      <p:bldP spid="11" grpId="0"/>
      <p:bldP spid="14" grpId="0" animBg="1"/>
      <p:bldP spid="20" grpId="0" animBg="1"/>
      <p:bldP spid="21" grpId="0" animBg="1"/>
      <p:bldP spid="22" grpId="0" animBg="1"/>
      <p:bldP spid="25" grpId="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1.U盘复刻\9.其他\1.大赛项目\1.蜂窝V校园\图片\开发图片\蜂窝V校园结构图2.jpg"/>
          <p:cNvPicPr>
            <a:picLocks noChangeAspect="1" noChangeArrowheads="1"/>
          </p:cNvPicPr>
          <p:nvPr/>
        </p:nvPicPr>
        <p:blipFill>
          <a:blip r:embed="rId3" cstate="print"/>
          <a:srcRect/>
          <a:stretch>
            <a:fillRect/>
          </a:stretch>
        </p:blipFill>
        <p:spPr bwMode="auto">
          <a:xfrm>
            <a:off x="894714" y="1311251"/>
            <a:ext cx="5760085" cy="5546749"/>
          </a:xfrm>
          <a:prstGeom prst="rect">
            <a:avLst/>
          </a:prstGeom>
          <a:noFill/>
        </p:spPr>
      </p:pic>
      <p:sp>
        <p:nvSpPr>
          <p:cNvPr id="3" name="PA_标题 1"/>
          <p:cNvSpPr txBox="1">
            <a:spLocks/>
          </p:cNvSpPr>
          <p:nvPr>
            <p:custDataLst>
              <p:tags r:id="rId1"/>
            </p:custDataLst>
          </p:nvPr>
        </p:nvSpPr>
        <p:spPr>
          <a:xfrm>
            <a:off x="2066925" y="428625"/>
            <a:ext cx="8229600" cy="857250"/>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600" b="0" i="0" u="none" strike="noStrike" kern="120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cs typeface="+mj-cs"/>
              </a:rPr>
              <a:t>系统结构</a:t>
            </a:r>
            <a:endParaRPr kumimoji="0" lang="en-JM" sz="3600" b="0" i="0" u="none" strike="noStrike" kern="120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cs typeface="+mj-cs"/>
            </a:endParaRPr>
          </a:p>
        </p:txBody>
      </p:sp>
      <p:cxnSp>
        <p:nvCxnSpPr>
          <p:cNvPr id="4" name="直接连接符 3"/>
          <p:cNvCxnSpPr/>
          <p:nvPr/>
        </p:nvCxnSpPr>
        <p:spPr>
          <a:xfrm>
            <a:off x="4029075" y="1123950"/>
            <a:ext cx="428625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6764694" y="1707503"/>
            <a:ext cx="4635170" cy="3717504"/>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7" name="TextBox 6"/>
          <p:cNvSpPr txBox="1"/>
          <p:nvPr/>
        </p:nvSpPr>
        <p:spPr>
          <a:xfrm>
            <a:off x="6969761" y="1991360"/>
            <a:ext cx="4124959" cy="2308324"/>
          </a:xfrm>
          <a:prstGeom prst="rect">
            <a:avLst/>
          </a:prstGeom>
          <a:noFill/>
        </p:spPr>
        <p:txBody>
          <a:bodyPr wrap="square" rtlCol="0">
            <a:spAutoFit/>
          </a:bodyPr>
          <a:lstStyle/>
          <a:p>
            <a:r>
              <a:rPr lang="zh-CN" altLang="zh-CN" dirty="0" smtClean="0"/>
              <a:t>本项目前后端通信方式使用前后端分离模式。优点：前后端分离已成为互联网项目开发的业界标准使用方式，通过</a:t>
            </a:r>
            <a:r>
              <a:rPr lang="en-US" altLang="zh-CN" dirty="0" err="1" smtClean="0"/>
              <a:t>nginx+tomcat</a:t>
            </a:r>
            <a:r>
              <a:rPr lang="zh-CN" altLang="zh-CN" dirty="0" smtClean="0"/>
              <a:t>的方式有效的进行解耦，并且前后端分离会为以后的大型分布式架构、弹性计算架构、微服务架构、多端化服务打下坚实的基础</a:t>
            </a:r>
          </a:p>
          <a:p>
            <a:endParaRPr lang="zh-CN" alt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smtClean="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72040" y="2781227"/>
            <a:ext cx="7416605" cy="1318699"/>
          </a:xfrm>
          <a:prstGeom prst="rect">
            <a:avLst/>
          </a:prstGeom>
        </p:spPr>
        <p:txBody>
          <a:bodyPr wrap="square" lIns="117226" tIns="58613" rIns="117226" bIns="58613">
            <a:spAutoFit/>
          </a:bodyPr>
          <a:lstStyle/>
          <a:p>
            <a:pPr marL="227940" indent="-227940" defTabSz="1027764">
              <a:spcBef>
                <a:spcPct val="20000"/>
              </a:spcBef>
            </a:pPr>
            <a:r>
              <a:rPr lang="zh-CN" altLang="en-US" sz="5400" dirty="0" smtClean="0">
                <a:solidFill>
                  <a:schemeClr val="bg1"/>
                </a:solidFill>
                <a:latin typeface="冬青黑体简体中文 W3" pitchFamily="34" charset="-122"/>
                <a:ea typeface="冬青黑体简体中文 W3" pitchFamily="34" charset="-122"/>
              </a:rPr>
              <a:t>创新点</a:t>
            </a:r>
            <a:endParaRPr lang="en-US" altLang="zh-CN" sz="5400" dirty="0" smtClean="0">
              <a:solidFill>
                <a:schemeClr val="bg1"/>
              </a:solidFill>
              <a:latin typeface="冬青黑体简体中文 W3" pitchFamily="34" charset="-122"/>
              <a:ea typeface="冬青黑体简体中文 W3" pitchFamily="34" charset="-122"/>
            </a:endParaRPr>
          </a:p>
          <a:p>
            <a:pPr marL="227940" indent="-227940" defTabSz="1027764">
              <a:spcBef>
                <a:spcPct val="20000"/>
              </a:spcBef>
            </a:pPr>
            <a:r>
              <a:rPr lang="zh-CN" altLang="en-US" sz="2000" dirty="0" smtClean="0">
                <a:solidFill>
                  <a:schemeClr val="bg1"/>
                </a:solidFill>
                <a:latin typeface="+mn-ea"/>
                <a:sym typeface="Source Han Serif SC" panose="02020400000000000000" pitchFamily="18" charset="-122"/>
              </a:rPr>
              <a:t> 该项目的创新之处</a:t>
            </a:r>
            <a:endParaRPr lang="en-US" altLang="zh-CN" sz="2000" dirty="0">
              <a:solidFill>
                <a:schemeClr val="bg1"/>
              </a:solidFill>
              <a:latin typeface="+mn-ea"/>
            </a:endParaRPr>
          </a:p>
        </p:txBody>
      </p:sp>
    </p:spTree>
    <p:custDataLst>
      <p:tags r:id="rId1"/>
    </p:custDataLst>
    <p:extLst>
      <p:ext uri="{BB962C8B-B14F-4D97-AF65-F5344CB8AC3E}">
        <p14:creationId xmlns="" xmlns:p14="http://schemas.microsoft.com/office/powerpoint/2010/main" val="427377412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9"/>
          <p:cNvGrpSpPr/>
          <p:nvPr>
            <p:custDataLst>
              <p:tags r:id="rId1"/>
            </p:custDataLst>
          </p:nvPr>
        </p:nvGrpSpPr>
        <p:grpSpPr>
          <a:xfrm>
            <a:off x="5080000" y="0"/>
            <a:ext cx="7112000" cy="6883400"/>
            <a:chOff x="3810000" y="0"/>
            <a:chExt cx="5334000" cy="5162550"/>
          </a:xfrm>
          <a:solidFill>
            <a:srgbClr val="D2D3CD"/>
          </a:solidFill>
        </p:grpSpPr>
        <p:sp>
          <p:nvSpPr>
            <p:cNvPr id="38" name="Parallelogram 37"/>
            <p:cNvSpPr/>
            <p:nvPr/>
          </p:nvSpPr>
          <p:spPr>
            <a:xfrm>
              <a:off x="3810000" y="0"/>
              <a:ext cx="3200400" cy="5162550"/>
            </a:xfrm>
            <a:prstGeom prst="parallelogram">
              <a:avLst>
                <a:gd name="adj" fmla="val 44318"/>
              </a:avLst>
            </a:prstGeom>
            <a:solidFill>
              <a:srgbClr val="DAD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n-ea"/>
              </a:endParaRPr>
            </a:p>
          </p:txBody>
        </p:sp>
        <p:sp>
          <p:nvSpPr>
            <p:cNvPr id="52" name="Parallelogram 51"/>
            <p:cNvSpPr/>
            <p:nvPr/>
          </p:nvSpPr>
          <p:spPr>
            <a:xfrm>
              <a:off x="5486400" y="0"/>
              <a:ext cx="3657600" cy="5162550"/>
            </a:xfrm>
            <a:prstGeom prst="parallelogram">
              <a:avLst>
                <a:gd name="adj" fmla="val 0"/>
              </a:avLst>
            </a:prstGeom>
            <a:solidFill>
              <a:srgbClr val="DAD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n-ea"/>
              </a:endParaRPr>
            </a:p>
          </p:txBody>
        </p:sp>
      </p:grpSp>
      <p:sp>
        <p:nvSpPr>
          <p:cNvPr id="2" name="PA_标题 1"/>
          <p:cNvSpPr>
            <a:spLocks noGrp="1"/>
          </p:cNvSpPr>
          <p:nvPr>
            <p:ph type="title"/>
            <p:custDataLst>
              <p:tags r:id="rId2"/>
            </p:custDataLst>
          </p:nvPr>
        </p:nvSpPr>
        <p:spPr>
          <a:xfrm>
            <a:off x="609600" y="457200"/>
            <a:ext cx="10972800" cy="1143000"/>
          </a:xfrm>
        </p:spPr>
        <p:txBody>
          <a:bodyPr>
            <a:normAutofit/>
          </a:bodyPr>
          <a:lstStyle/>
          <a:p>
            <a:pPr algn="l"/>
            <a:r>
              <a:rPr lang="zh-CN" altLang="en-US" sz="3200" dirty="0" smtClean="0">
                <a:solidFill>
                  <a:srgbClr val="262626"/>
                </a:solidFill>
                <a:cs typeface="Roboto Black"/>
              </a:rPr>
              <a:t> 项目创新</a:t>
            </a:r>
            <a:endParaRPr lang="en-JM" sz="3200" dirty="0">
              <a:solidFill>
                <a:srgbClr val="262626"/>
              </a:solidFill>
              <a:cs typeface="Roboto Black"/>
            </a:endParaRPr>
          </a:p>
        </p:txBody>
      </p:sp>
      <p:sp>
        <p:nvSpPr>
          <p:cNvPr id="6" name="PA_TextPlaceholder 5"/>
          <p:cNvSpPr>
            <a:spLocks noGrp="1"/>
          </p:cNvSpPr>
          <p:nvPr>
            <p:ph type="body" sz="quarter" idx="15"/>
            <p:custDataLst>
              <p:tags r:id="rId3"/>
            </p:custDataLst>
          </p:nvPr>
        </p:nvSpPr>
        <p:spPr>
          <a:xfrm>
            <a:off x="1182913" y="2780521"/>
            <a:ext cx="4331479" cy="3881535"/>
          </a:xfrm>
        </p:spPr>
        <p:txBody>
          <a:bodyPr>
            <a:normAutofit/>
          </a:bodyPr>
          <a:lstStyle/>
          <a:p>
            <a:r>
              <a:rPr lang="en-US" altLang="zh-CN" sz="1600" dirty="0" smtClean="0"/>
              <a:t>1</a:t>
            </a:r>
            <a:r>
              <a:rPr lang="zh-CN" altLang="en-US" sz="1600" dirty="0" smtClean="0"/>
              <a:t>、</a:t>
            </a:r>
            <a:r>
              <a:rPr lang="zh-CN" altLang="zh-CN" sz="1600" dirty="0" smtClean="0"/>
              <a:t>蜂窝</a:t>
            </a:r>
            <a:r>
              <a:rPr lang="en-US" altLang="zh-CN" sz="1600" dirty="0" smtClean="0"/>
              <a:t>V</a:t>
            </a:r>
            <a:r>
              <a:rPr lang="zh-CN" altLang="zh-CN" sz="1600" dirty="0" smtClean="0"/>
              <a:t>校园是互动问答模式的在线学习平台</a:t>
            </a:r>
            <a:r>
              <a:rPr lang="zh-CN" altLang="en-US" sz="1600" dirty="0" smtClean="0"/>
              <a:t>。</a:t>
            </a:r>
            <a:endParaRPr lang="en-US" altLang="zh-CN" sz="1600" dirty="0" smtClean="0"/>
          </a:p>
          <a:p>
            <a:r>
              <a:rPr lang="en-US" altLang="zh-CN" sz="1600" dirty="0" smtClean="0"/>
              <a:t>2</a:t>
            </a:r>
            <a:r>
              <a:rPr lang="zh-CN" altLang="en-US" sz="1600" dirty="0" smtClean="0"/>
              <a:t>、本</a:t>
            </a:r>
            <a:r>
              <a:rPr lang="zh-CN" altLang="zh-CN" sz="1600" dirty="0" smtClean="0"/>
              <a:t>次设计基于同学们喜爱的微信平台研发校园内的大学生问答服务平台</a:t>
            </a:r>
            <a:r>
              <a:rPr lang="en-US" altLang="zh-CN" sz="1600" dirty="0" smtClean="0"/>
              <a:t>---</a:t>
            </a:r>
            <a:r>
              <a:rPr lang="zh-CN" altLang="zh-CN" sz="1600" dirty="0" smtClean="0"/>
              <a:t>蜂窝</a:t>
            </a:r>
            <a:r>
              <a:rPr lang="en-US" altLang="zh-CN" sz="1600" dirty="0" smtClean="0"/>
              <a:t>v</a:t>
            </a:r>
            <a:r>
              <a:rPr lang="zh-CN" altLang="zh-CN" sz="1600" dirty="0" smtClean="0"/>
              <a:t>校园</a:t>
            </a:r>
            <a:endParaRPr lang="en-US" altLang="zh-CN" sz="1600" dirty="0" smtClean="0"/>
          </a:p>
          <a:p>
            <a:r>
              <a:rPr lang="en-US" altLang="zh-CN" sz="1600" dirty="0" smtClean="0"/>
              <a:t>3</a:t>
            </a:r>
            <a:r>
              <a:rPr lang="zh-CN" altLang="en-US" sz="1600" dirty="0" smtClean="0"/>
              <a:t>、</a:t>
            </a:r>
            <a:r>
              <a:rPr lang="zh-CN" altLang="zh-CN" sz="1600" dirty="0" smtClean="0"/>
              <a:t>针对大学生校内学习交流、师生互动的特点，提出了平台的建设的总体设计方案</a:t>
            </a:r>
            <a:r>
              <a:rPr lang="en-US" altLang="zh-CN" sz="1600" dirty="0" smtClean="0"/>
              <a:t>,</a:t>
            </a:r>
            <a:r>
              <a:rPr lang="zh-CN" altLang="zh-CN" sz="1600" dirty="0" smtClean="0"/>
              <a:t>为方便学生答疑咨询、提升服务质量提供新思路</a:t>
            </a:r>
            <a:endParaRPr lang="en-US" altLang="zh-CN" sz="1600" dirty="0" smtClean="0"/>
          </a:p>
          <a:p>
            <a:r>
              <a:rPr lang="en-US" altLang="zh-CN" sz="1600" dirty="0" smtClean="0"/>
              <a:t>4</a:t>
            </a:r>
            <a:r>
              <a:rPr lang="zh-CN" altLang="en-US" sz="1600" dirty="0" smtClean="0"/>
              <a:t>、</a:t>
            </a:r>
            <a:r>
              <a:rPr lang="zh-CN" altLang="zh-CN" sz="1600" dirty="0" smtClean="0"/>
              <a:t>蜂窝</a:t>
            </a:r>
            <a:r>
              <a:rPr lang="en-US" altLang="zh-CN" sz="1600" dirty="0" smtClean="0"/>
              <a:t>V</a:t>
            </a:r>
            <a:r>
              <a:rPr lang="zh-CN" altLang="zh-CN" sz="1600" dirty="0" smtClean="0"/>
              <a:t>校园提供了问题发布、解答、分享、分类、解答管理、文章发布、管理、文章等功能。</a:t>
            </a:r>
            <a:endParaRPr lang="en-US" altLang="zh-CN" sz="1600" dirty="0" smtClean="0"/>
          </a:p>
          <a:p>
            <a:r>
              <a:rPr lang="en-US" altLang="zh-CN" sz="1600" dirty="0" smtClean="0"/>
              <a:t>5</a:t>
            </a:r>
            <a:r>
              <a:rPr lang="zh-CN" altLang="en-US" sz="1600" dirty="0" smtClean="0"/>
              <a:t>、</a:t>
            </a:r>
            <a:r>
              <a:rPr lang="zh-CN" altLang="zh-CN" sz="1600" dirty="0" smtClean="0"/>
              <a:t>蜂窝</a:t>
            </a:r>
            <a:r>
              <a:rPr lang="en-US" altLang="zh-CN" sz="1600" dirty="0" smtClean="0"/>
              <a:t>V</a:t>
            </a:r>
            <a:r>
              <a:rPr lang="zh-CN" altLang="zh-CN" sz="1600" dirty="0" smtClean="0"/>
              <a:t>校园始于互动问答，但不止于互动问答，</a:t>
            </a:r>
            <a:r>
              <a:rPr lang="zh-CN" altLang="en-US" sz="1600" dirty="0" smtClean="0"/>
              <a:t>同时</a:t>
            </a:r>
            <a:r>
              <a:rPr lang="zh-CN" altLang="zh-CN" sz="1600" dirty="0" smtClean="0"/>
              <a:t>提供了撰写文章的功能，为同学间交流，在线编写文章需求提供平台。</a:t>
            </a:r>
            <a:endParaRPr lang="zh-CN" altLang="zh-CN" sz="1600" dirty="0"/>
          </a:p>
        </p:txBody>
      </p:sp>
      <p:sp>
        <p:nvSpPr>
          <p:cNvPr id="7" name="PA_TextPlaceholder 6"/>
          <p:cNvSpPr>
            <a:spLocks noGrp="1"/>
          </p:cNvSpPr>
          <p:nvPr>
            <p:ph type="body" sz="quarter" idx="16"/>
            <p:custDataLst>
              <p:tags r:id="rId4"/>
            </p:custDataLst>
          </p:nvPr>
        </p:nvSpPr>
        <p:spPr>
          <a:xfrm>
            <a:off x="1098939" y="1840723"/>
            <a:ext cx="4497916" cy="678542"/>
          </a:xfrm>
        </p:spPr>
        <p:txBody>
          <a:bodyPr/>
          <a:lstStyle/>
          <a:p>
            <a:pPr>
              <a:spcBef>
                <a:spcPts val="0"/>
              </a:spcBef>
            </a:pPr>
            <a:r>
              <a:rPr lang="zh-CN" altLang="en-US" sz="4300" dirty="0" smtClean="0">
                <a:solidFill>
                  <a:schemeClr val="tx1">
                    <a:lumMod val="65000"/>
                    <a:lumOff val="35000"/>
                  </a:schemeClr>
                </a:solidFill>
              </a:rPr>
              <a:t>创新设计</a:t>
            </a:r>
            <a:endParaRPr lang="en-JM" sz="4300" dirty="0">
              <a:solidFill>
                <a:schemeClr val="tx1">
                  <a:lumMod val="65000"/>
                  <a:lumOff val="35000"/>
                </a:schemeClr>
              </a:solidFill>
            </a:endParaRPr>
          </a:p>
        </p:txBody>
      </p:sp>
      <p:cxnSp>
        <p:nvCxnSpPr>
          <p:cNvPr id="21" name="PA_淘宝网chenying0907出品 20"/>
          <p:cNvCxnSpPr/>
          <p:nvPr>
            <p:custDataLst>
              <p:tags r:id="rId5"/>
            </p:custDataLst>
          </p:nvPr>
        </p:nvCxnSpPr>
        <p:spPr>
          <a:xfrm>
            <a:off x="1243472" y="2562290"/>
            <a:ext cx="575999" cy="0"/>
          </a:xfrm>
          <a:prstGeom prst="line">
            <a:avLst/>
          </a:prstGeom>
          <a:ln w="19050" cap="rnd"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22" name="PA_平行四边形 21"/>
          <p:cNvSpPr/>
          <p:nvPr>
            <p:custDataLst>
              <p:tags r:id="rId6"/>
            </p:custDataLst>
          </p:nvPr>
        </p:nvSpPr>
        <p:spPr>
          <a:xfrm>
            <a:off x="6096001" y="-6467"/>
            <a:ext cx="1281441" cy="1422400"/>
          </a:xfrm>
          <a:prstGeom prst="parallelogram">
            <a:avLst>
              <a:gd name="adj" fmla="val 39393"/>
            </a:avLst>
          </a:prstGeom>
          <a:solidFill>
            <a:schemeClr val="tx1">
              <a:lumMod val="75000"/>
              <a:lumOff val="2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sz="1900" dirty="0">
                <a:solidFill>
                  <a:schemeClr val="bg1"/>
                </a:solidFill>
                <a:latin typeface="+mn-ea"/>
                <a:cs typeface="Roboto Light"/>
              </a:rPr>
              <a:t>VS</a:t>
            </a:r>
          </a:p>
        </p:txBody>
      </p:sp>
      <p:sp>
        <p:nvSpPr>
          <p:cNvPr id="43" name="PA_平行四边形 42"/>
          <p:cNvSpPr/>
          <p:nvPr>
            <p:custDataLst>
              <p:tags r:id="rId7"/>
            </p:custDataLst>
          </p:nvPr>
        </p:nvSpPr>
        <p:spPr>
          <a:xfrm>
            <a:off x="4203960" y="2123749"/>
            <a:ext cx="1422400" cy="304800"/>
          </a:xfrm>
          <a:prstGeom prst="parallelogram">
            <a:avLst>
              <a:gd name="adj" fmla="val 60096"/>
            </a:avLst>
          </a:prstGeom>
          <a:solidFill>
            <a:srgbClr val="048BE6">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1100" dirty="0">
                <a:solidFill>
                  <a:schemeClr val="bg1"/>
                </a:solidFill>
                <a:latin typeface="+mn-ea"/>
                <a:cs typeface="Roboto Regular"/>
              </a:rPr>
              <a:t>亮点 </a:t>
            </a:r>
            <a:r>
              <a:rPr lang="en-US" altLang="zh-CN" sz="1100" dirty="0">
                <a:solidFill>
                  <a:schemeClr val="bg1"/>
                </a:solidFill>
                <a:latin typeface="+mn-ea"/>
                <a:cs typeface="Roboto Regular"/>
              </a:rPr>
              <a:t>01</a:t>
            </a:r>
            <a:endParaRPr lang="en-US" sz="1100" dirty="0">
              <a:solidFill>
                <a:schemeClr val="bg1"/>
              </a:solidFill>
              <a:latin typeface="+mn-ea"/>
              <a:cs typeface="Roboto Regular"/>
            </a:endParaRPr>
          </a:p>
        </p:txBody>
      </p:sp>
      <p:sp>
        <p:nvSpPr>
          <p:cNvPr id="44" name="PA_TextPlaceholder 5"/>
          <p:cNvSpPr>
            <a:spLocks noGrp="1"/>
          </p:cNvSpPr>
          <p:nvPr>
            <p:ph type="body" sz="quarter" idx="15"/>
            <p:custDataLst>
              <p:tags r:id="rId8"/>
            </p:custDataLst>
          </p:nvPr>
        </p:nvSpPr>
        <p:spPr>
          <a:xfrm>
            <a:off x="6880807" y="2751158"/>
            <a:ext cx="3942703" cy="3407045"/>
          </a:xfrm>
        </p:spPr>
        <p:txBody>
          <a:bodyPr>
            <a:noAutofit/>
          </a:bodyPr>
          <a:lstStyle/>
          <a:p>
            <a:r>
              <a:rPr lang="en-US" altLang="zh-CN" sz="1600" dirty="0" smtClean="0"/>
              <a:t>1</a:t>
            </a:r>
            <a:r>
              <a:rPr lang="zh-CN" altLang="en-US" sz="1600" dirty="0" smtClean="0"/>
              <a:t>、</a:t>
            </a:r>
            <a:r>
              <a:rPr lang="zh-CN" altLang="zh-CN" sz="1600" dirty="0" smtClean="0"/>
              <a:t>解决学生对互动学习、问题交流的需求，为学生提供互动学习与学习问题交流平台，使学生们达到更加高效，</a:t>
            </a:r>
            <a:r>
              <a:rPr lang="zh-CN" altLang="en-US" sz="1600" dirty="0" smtClean="0"/>
              <a:t>更</a:t>
            </a:r>
            <a:r>
              <a:rPr lang="zh-CN" altLang="zh-CN" sz="1600" dirty="0" smtClean="0"/>
              <a:t>有针对性的学习的目的。</a:t>
            </a:r>
            <a:endParaRPr lang="en-US" altLang="zh-CN" sz="1600" dirty="0" smtClean="0"/>
          </a:p>
          <a:p>
            <a:r>
              <a:rPr lang="en-US" altLang="zh-CN" sz="1600" dirty="0" smtClean="0"/>
              <a:t>2</a:t>
            </a:r>
            <a:r>
              <a:rPr lang="zh-CN" altLang="en-US" sz="1600" dirty="0" smtClean="0"/>
              <a:t>、</a:t>
            </a:r>
            <a:r>
              <a:rPr lang="zh-CN" altLang="zh-CN" sz="1600" dirty="0" smtClean="0"/>
              <a:t>面向师生，其核心功能是分析处理学生发布的问题，对不同类型的问题进行分类，学生自主互动解决这些问题。</a:t>
            </a:r>
            <a:endParaRPr lang="en-US" altLang="zh-CN" sz="1600" dirty="0" smtClean="0"/>
          </a:p>
          <a:p>
            <a:r>
              <a:rPr lang="en-US" altLang="zh-CN" sz="1600" dirty="0" smtClean="0"/>
              <a:t>3</a:t>
            </a:r>
            <a:r>
              <a:rPr lang="zh-CN" altLang="en-US" sz="1600" dirty="0" smtClean="0"/>
              <a:t>、用户</a:t>
            </a:r>
            <a:r>
              <a:rPr lang="zh-CN" altLang="zh-CN" sz="1600" dirty="0" smtClean="0"/>
              <a:t>只需要在遇到问题时，通过</a:t>
            </a:r>
            <a:r>
              <a:rPr lang="zh-CN" altLang="en-US" sz="1600" dirty="0" smtClean="0"/>
              <a:t>简单的</a:t>
            </a:r>
            <a:r>
              <a:rPr lang="zh-CN" altLang="zh-CN" sz="1600" dirty="0" smtClean="0"/>
              <a:t>拍照或描述的方式将问题发布分享，</a:t>
            </a:r>
            <a:r>
              <a:rPr lang="zh-CN" altLang="zh-CN" sz="1600" dirty="0" smtClean="0">
                <a:solidFill>
                  <a:schemeClr val="bg2">
                    <a:lumMod val="25000"/>
                  </a:schemeClr>
                </a:solidFill>
              </a:rPr>
              <a:t>便</a:t>
            </a:r>
            <a:r>
              <a:rPr lang="zh-CN" altLang="en-US" sz="1600" dirty="0" smtClean="0">
                <a:solidFill>
                  <a:schemeClr val="bg2">
                    <a:lumMod val="25000"/>
                  </a:schemeClr>
                </a:solidFill>
              </a:rPr>
              <a:t>可以获</a:t>
            </a:r>
            <a:r>
              <a:rPr lang="zh-CN" altLang="zh-CN" sz="1600" dirty="0" smtClean="0">
                <a:solidFill>
                  <a:schemeClr val="bg2">
                    <a:lumMod val="25000"/>
                  </a:schemeClr>
                </a:solidFill>
              </a:rPr>
              <a:t>得</a:t>
            </a:r>
            <a:r>
              <a:rPr lang="zh-CN" altLang="en-US" sz="1600" dirty="0" smtClean="0">
                <a:solidFill>
                  <a:schemeClr val="bg2">
                    <a:lumMod val="25000"/>
                  </a:schemeClr>
                </a:solidFill>
              </a:rPr>
              <a:t>其他用户的解答与建议</a:t>
            </a:r>
            <a:endParaRPr lang="en-US" altLang="zh-CN" sz="1600" dirty="0" smtClean="0"/>
          </a:p>
          <a:p>
            <a:r>
              <a:rPr lang="en-US" altLang="zh-CN" sz="1600" dirty="0" smtClean="0"/>
              <a:t>4</a:t>
            </a:r>
            <a:r>
              <a:rPr lang="zh-CN" altLang="en-US" sz="1600" dirty="0" smtClean="0"/>
              <a:t>、</a:t>
            </a:r>
            <a:r>
              <a:rPr lang="zh-CN" altLang="zh-CN" sz="1600" dirty="0" smtClean="0"/>
              <a:t>同时教师也可以选择性的进行权威解答。</a:t>
            </a:r>
            <a:r>
              <a:rPr lang="zh-CN" altLang="en-US" sz="1600" dirty="0" smtClean="0"/>
              <a:t>教师的解答项上会有该教师的课程标注</a:t>
            </a:r>
            <a:endParaRPr lang="en-US" altLang="zh-CN" sz="1600" dirty="0" smtClean="0"/>
          </a:p>
        </p:txBody>
      </p:sp>
      <p:sp>
        <p:nvSpPr>
          <p:cNvPr id="45" name="PA_TextPlaceholder 6"/>
          <p:cNvSpPr>
            <a:spLocks noGrp="1"/>
          </p:cNvSpPr>
          <p:nvPr>
            <p:ph type="body" sz="quarter" idx="16"/>
            <p:custDataLst>
              <p:tags r:id="rId9"/>
            </p:custDataLst>
          </p:nvPr>
        </p:nvSpPr>
        <p:spPr>
          <a:xfrm>
            <a:off x="6918131" y="1775408"/>
            <a:ext cx="4497916" cy="715865"/>
          </a:xfrm>
        </p:spPr>
        <p:txBody>
          <a:bodyPr/>
          <a:lstStyle/>
          <a:p>
            <a:pPr>
              <a:spcBef>
                <a:spcPts val="0"/>
              </a:spcBef>
            </a:pPr>
            <a:r>
              <a:rPr lang="zh-CN" altLang="en-US" sz="4300" dirty="0" smtClean="0">
                <a:solidFill>
                  <a:schemeClr val="tx1">
                    <a:lumMod val="65000"/>
                    <a:lumOff val="35000"/>
                  </a:schemeClr>
                </a:solidFill>
              </a:rPr>
              <a:t>完善服务</a:t>
            </a:r>
            <a:endParaRPr lang="en-JM" sz="4300" dirty="0">
              <a:solidFill>
                <a:schemeClr val="tx1">
                  <a:lumMod val="65000"/>
                  <a:lumOff val="35000"/>
                </a:schemeClr>
              </a:solidFill>
            </a:endParaRPr>
          </a:p>
        </p:txBody>
      </p:sp>
      <p:cxnSp>
        <p:nvCxnSpPr>
          <p:cNvPr id="46" name="PA_淘宝网chenying0907出品 45"/>
          <p:cNvCxnSpPr/>
          <p:nvPr>
            <p:custDataLst>
              <p:tags r:id="rId10"/>
            </p:custDataLst>
          </p:nvPr>
        </p:nvCxnSpPr>
        <p:spPr>
          <a:xfrm>
            <a:off x="7053332" y="2534298"/>
            <a:ext cx="575999" cy="0"/>
          </a:xfrm>
          <a:prstGeom prst="line">
            <a:avLst/>
          </a:prstGeom>
          <a:ln w="19050" cap="rnd"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47" name="PA_平行四边形 46"/>
          <p:cNvSpPr/>
          <p:nvPr>
            <p:custDataLst>
              <p:tags r:id="rId11"/>
            </p:custDataLst>
          </p:nvPr>
        </p:nvSpPr>
        <p:spPr>
          <a:xfrm>
            <a:off x="9869715" y="2022151"/>
            <a:ext cx="1422400" cy="304800"/>
          </a:xfrm>
          <a:prstGeom prst="parallelogram">
            <a:avLst>
              <a:gd name="adj" fmla="val 60096"/>
            </a:avLst>
          </a:prstGeom>
          <a:solidFill>
            <a:srgbClr val="048BE6">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1100" dirty="0">
                <a:solidFill>
                  <a:schemeClr val="bg1"/>
                </a:solidFill>
                <a:latin typeface="+mn-ea"/>
                <a:cs typeface="Roboto Regular"/>
              </a:rPr>
              <a:t>亮点</a:t>
            </a:r>
            <a:r>
              <a:rPr lang="en-US" sz="1100" dirty="0">
                <a:solidFill>
                  <a:schemeClr val="bg1"/>
                </a:solidFill>
                <a:latin typeface="+mn-ea"/>
                <a:cs typeface="Roboto Regular"/>
              </a:rPr>
              <a:t> 02</a:t>
            </a:r>
          </a:p>
        </p:txBody>
      </p:sp>
      <p:sp>
        <p:nvSpPr>
          <p:cNvPr id="3" name="PA_SlideNumberPlaceholder 2"/>
          <p:cNvSpPr>
            <a:spLocks noGrp="1"/>
          </p:cNvSpPr>
          <p:nvPr>
            <p:ph type="sldNum" sz="quarter" idx="12"/>
            <p:custDataLst>
              <p:tags r:id="rId12"/>
            </p:custDataLst>
          </p:nvPr>
        </p:nvSpPr>
        <p:spPr/>
        <p:txBody>
          <a:bodyPr/>
          <a:lstStyle/>
          <a:p>
            <a:r>
              <a:rPr lang="en-JM">
                <a:cs typeface="Roboto Light"/>
              </a:rPr>
              <a:t>PAGE </a:t>
            </a:r>
            <a:fld id="{857B18ED-D931-45F4-8873-1BEDAB4DC03E}" type="slidenum">
              <a:rPr lang="en-JM" smtClean="0">
                <a:cs typeface="Roboto Light"/>
              </a:rPr>
              <a:pPr/>
              <a:t>23</a:t>
            </a:fld>
            <a:endParaRPr lang="en-JM" dirty="0">
              <a:cs typeface="Roboto Light"/>
            </a:endParaRPr>
          </a:p>
        </p:txBody>
      </p:sp>
      <p:sp>
        <p:nvSpPr>
          <p:cNvPr id="4" name="PA_FooterPlaceholder 3"/>
          <p:cNvSpPr>
            <a:spLocks noGrp="1"/>
          </p:cNvSpPr>
          <p:nvPr>
            <p:ph type="ftr" sz="quarter" idx="11"/>
            <p:custDataLst>
              <p:tags r:id="rId13"/>
            </p:custDataLst>
          </p:nvPr>
        </p:nvSpPr>
        <p:spPr/>
        <p:txBody>
          <a:bodyPr/>
          <a:lstStyle/>
          <a:p>
            <a:r>
              <a:rPr lang="en-JM" dirty="0" smtClean="0"/>
              <a:t>www.</a:t>
            </a:r>
            <a:r>
              <a:rPr lang="en-US" altLang="zh-CN" dirty="0" err="1" smtClean="0"/>
              <a:t>xztywss</a:t>
            </a:r>
            <a:r>
              <a:rPr lang="en-US" altLang="zh-CN" dirty="0" smtClean="0"/>
              <a:t>.</a:t>
            </a:r>
            <a:r>
              <a:rPr lang="en-JM" dirty="0"/>
              <a:t>com</a:t>
            </a:r>
          </a:p>
        </p:txBody>
      </p:sp>
    </p:spTree>
    <p:extLst>
      <p:ext uri="{BB962C8B-B14F-4D97-AF65-F5344CB8AC3E}">
        <p14:creationId xmlns:p14="http://schemas.microsoft.com/office/powerpoint/2010/main" xmlns="" val="2496746732"/>
      </p:ext>
    </p:extLst>
  </p:cSld>
  <p:clrMapOvr>
    <a:masterClrMapping/>
  </p:clrMapOvr>
  <mc:AlternateContent xmlns:mc="http://schemas.openxmlformats.org/markup-compatibility/2006">
    <mc:Choice xmlns:p14="http://schemas.microsoft.com/office/powerpoint/2010/main" xmlns=""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6" grpId="0"/>
      <p:bldP spid="7" grpId="0"/>
      <p:bldP spid="22" grpId="0" animBg="1"/>
      <p:bldP spid="43" grpId="0" animBg="1" autoUpdateAnimBg="0"/>
      <p:bldP spid="44" grpId="0"/>
      <p:bldP spid="45" grpId="0"/>
      <p:bldP spid="47" grpId="0" animBg="1"/>
      <p:bldP spid="3" grpId="0" animBg="1" autoUpdateAnimBg="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PicturePlaceholder 3"/>
          <p:cNvPicPr>
            <a:picLocks noGrp="1" noChangeAspect="1"/>
          </p:cNvPicPr>
          <p:nvPr>
            <p:ph type="pic" sz="quarter" idx="24"/>
            <p:custDataLst>
              <p:tags r:id="rId1"/>
            </p:custDataLst>
          </p:nvPr>
        </p:nvPicPr>
        <p:blipFill>
          <a:blip r:embed="rId10" cstate="print">
            <a:extLst>
              <a:ext uri="{28A0092B-C50C-407E-A947-70E740481C1C}">
                <a14:useLocalDpi xmlns:a14="http://schemas.microsoft.com/office/drawing/2010/main" xmlns="" val="0"/>
              </a:ext>
            </a:extLst>
          </a:blip>
          <a:srcRect t="2778" b="2778"/>
          <a:stretch>
            <a:fillRect/>
          </a:stretch>
        </p:blipFill>
        <p:spPr/>
      </p:pic>
      <p:sp>
        <p:nvSpPr>
          <p:cNvPr id="8" name="PA_淘宝网chenying0907出品 7"/>
          <p:cNvSpPr/>
          <p:nvPr>
            <p:custDataLst>
              <p:tags r:id="rId2"/>
            </p:custDataLst>
          </p:nvPr>
        </p:nvSpPr>
        <p:spPr>
          <a:xfrm>
            <a:off x="0" y="0"/>
            <a:ext cx="12203875" cy="6477000"/>
          </a:xfrm>
          <a:prstGeom prst="rect">
            <a:avLst/>
          </a:prstGeom>
          <a:solidFill>
            <a:srgbClr val="098DE6">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JM" dirty="0">
              <a:solidFill>
                <a:srgbClr val="F34F57"/>
              </a:solidFill>
              <a:latin typeface="+mn-ea"/>
            </a:endParaRPr>
          </a:p>
        </p:txBody>
      </p:sp>
      <p:sp>
        <p:nvSpPr>
          <p:cNvPr id="5" name="PA_标题 4"/>
          <p:cNvSpPr>
            <a:spLocks noGrp="1"/>
          </p:cNvSpPr>
          <p:nvPr>
            <p:ph type="title"/>
            <p:custDataLst>
              <p:tags r:id="rId3"/>
            </p:custDataLst>
          </p:nvPr>
        </p:nvSpPr>
        <p:spPr>
          <a:xfrm>
            <a:off x="2184400" y="2286000"/>
            <a:ext cx="7823200" cy="1143000"/>
          </a:xfrm>
        </p:spPr>
        <p:txBody>
          <a:bodyPr>
            <a:normAutofit/>
          </a:bodyPr>
          <a:lstStyle/>
          <a:p>
            <a:pPr algn="ctr"/>
            <a:r>
              <a:rPr lang="zh-CN" altLang="en-US" sz="2000" dirty="0" smtClean="0">
                <a:latin typeface="+mn-ea"/>
                <a:ea typeface="+mn-ea"/>
              </a:rPr>
              <a:t>面向师生</a:t>
            </a:r>
            <a:r>
              <a:rPr lang="en-US" altLang="zh-CN" sz="2000" dirty="0" smtClean="0">
                <a:latin typeface="+mn-ea"/>
                <a:ea typeface="+mn-ea"/>
              </a:rPr>
              <a:t>,</a:t>
            </a:r>
            <a:r>
              <a:rPr lang="zh-CN" altLang="en-US" sz="2000" dirty="0" smtClean="0">
                <a:latin typeface="+mn-ea"/>
                <a:ea typeface="+mn-ea"/>
              </a:rPr>
              <a:t>服务大众</a:t>
            </a:r>
            <a:r>
              <a:rPr lang="en-US" altLang="zh-CN" sz="2000" dirty="0" smtClean="0">
                <a:latin typeface="+mn-ea"/>
                <a:ea typeface="+mn-ea"/>
              </a:rPr>
              <a:t>,</a:t>
            </a:r>
            <a:r>
              <a:rPr lang="zh-CN" altLang="en-US" sz="2000" dirty="0" smtClean="0">
                <a:latin typeface="+mn-ea"/>
                <a:ea typeface="+mn-ea"/>
              </a:rPr>
              <a:t>致力于提高当代大学生学习，互动交流的效率并通过文章发布与分享来丰富大学生的生活</a:t>
            </a:r>
            <a:endParaRPr lang="en-US" sz="2000" dirty="0">
              <a:latin typeface="+mn-ea"/>
              <a:ea typeface="+mn-ea"/>
            </a:endParaRPr>
          </a:p>
        </p:txBody>
      </p:sp>
      <p:sp>
        <p:nvSpPr>
          <p:cNvPr id="17" name="PA_标题 1"/>
          <p:cNvSpPr txBox="1">
            <a:spLocks/>
          </p:cNvSpPr>
          <p:nvPr>
            <p:custDataLst>
              <p:tags r:id="rId4"/>
            </p:custDataLst>
          </p:nvPr>
        </p:nvSpPr>
        <p:spPr>
          <a:xfrm>
            <a:off x="609600" y="863600"/>
            <a:ext cx="10972800" cy="1143000"/>
          </a:xfrm>
          <a:prstGeom prst="rect">
            <a:avLst/>
          </a:prstGeom>
        </p:spPr>
        <p:txBody>
          <a:bodyPr vert="horz" lIns="121917" tIns="60958" rIns="121917" bIns="60958" rtlCol="0" anchor="ctr">
            <a:normAutofit/>
          </a:bodyPr>
          <a:lstStyle>
            <a:lvl1pPr algn="ctr" defTabSz="914400" rtl="0" eaLnBrk="1" latinLnBrk="0" hangingPunct="1">
              <a:spcBef>
                <a:spcPct val="0"/>
              </a:spcBef>
              <a:buNone/>
              <a:defRPr sz="2400" kern="1200">
                <a:solidFill>
                  <a:schemeClr val="bg1"/>
                </a:solidFill>
                <a:latin typeface="Roboto Regular"/>
                <a:ea typeface="Roboto Regular"/>
                <a:cs typeface="Roboto Regular"/>
              </a:defRPr>
            </a:lvl1pPr>
          </a:lstStyle>
          <a:p>
            <a:r>
              <a:rPr lang="zh-CN" altLang="en-US" sz="4800" dirty="0" smtClean="0">
                <a:latin typeface="+mn-ea"/>
                <a:ea typeface="+mn-ea"/>
                <a:cs typeface="Roboto Light"/>
              </a:rPr>
              <a:t>感谢观看</a:t>
            </a:r>
            <a:endParaRPr lang="en-JM" sz="4800" dirty="0">
              <a:latin typeface="+mn-ea"/>
              <a:ea typeface="+mn-ea"/>
              <a:cs typeface="Roboto Light"/>
            </a:endParaRPr>
          </a:p>
        </p:txBody>
      </p:sp>
      <p:sp>
        <p:nvSpPr>
          <p:cNvPr id="19" name="PA_标题 4"/>
          <p:cNvSpPr txBox="1">
            <a:spLocks/>
          </p:cNvSpPr>
          <p:nvPr>
            <p:custDataLst>
              <p:tags r:id="rId5"/>
            </p:custDataLst>
          </p:nvPr>
        </p:nvSpPr>
        <p:spPr>
          <a:xfrm>
            <a:off x="2221722" y="4715069"/>
            <a:ext cx="7823200" cy="1143000"/>
          </a:xfrm>
          <a:prstGeom prst="rect">
            <a:avLst/>
          </a:prstGeom>
        </p:spPr>
        <p:txBody>
          <a:bodyPr vert="horz" lIns="121917" tIns="60958" rIns="121917" bIns="60958" rtlCol="0" anchor="ctr">
            <a:normAutofit/>
          </a:bodyPr>
          <a:lstStyle>
            <a:lvl1pPr algn="ctr" defTabSz="914400" rtl="0" eaLnBrk="1" latinLnBrk="0" hangingPunct="1">
              <a:spcBef>
                <a:spcPct val="0"/>
              </a:spcBef>
              <a:buNone/>
              <a:defRPr sz="2400" kern="1200">
                <a:solidFill>
                  <a:schemeClr val="bg1"/>
                </a:solidFill>
                <a:latin typeface="Roboto Regular"/>
                <a:ea typeface="Roboto Regular"/>
                <a:cs typeface="Roboto Regular"/>
              </a:defRPr>
            </a:lvl1pPr>
          </a:lstStyle>
          <a:p>
            <a:r>
              <a:rPr lang="zh-CN" altLang="zh-CN" dirty="0" smtClean="0">
                <a:latin typeface="微软雅黑" pitchFamily="34" charset="-122"/>
                <a:ea typeface="微软雅黑" pitchFamily="34" charset="-122"/>
              </a:rPr>
              <a:t>基于互动问答模式的在线学习平台—</a:t>
            </a:r>
            <a:r>
              <a:rPr lang="en-US" altLang="zh-CN" dirty="0" smtClean="0">
                <a:latin typeface="微软雅黑" pitchFamily="34" charset="-122"/>
                <a:ea typeface="微软雅黑" pitchFamily="34" charset="-122"/>
              </a:rPr>
              <a:t>—</a:t>
            </a:r>
            <a:r>
              <a:rPr lang="zh-CN" altLang="zh-CN" dirty="0" smtClean="0">
                <a:latin typeface="微软雅黑" pitchFamily="34" charset="-122"/>
                <a:ea typeface="微软雅黑" pitchFamily="34" charset="-122"/>
              </a:rPr>
              <a:t>蜂窝</a:t>
            </a:r>
            <a:r>
              <a:rPr lang="en-US" altLang="zh-CN" dirty="0" smtClean="0">
                <a:latin typeface="微软雅黑" pitchFamily="34" charset="-122"/>
                <a:ea typeface="微软雅黑" pitchFamily="34" charset="-122"/>
              </a:rPr>
              <a:t>V</a:t>
            </a:r>
            <a:r>
              <a:rPr lang="zh-CN" altLang="zh-CN" dirty="0" smtClean="0">
                <a:latin typeface="微软雅黑" pitchFamily="34" charset="-122"/>
                <a:ea typeface="微软雅黑" pitchFamily="34" charset="-122"/>
              </a:rPr>
              <a:t>校园</a:t>
            </a:r>
            <a:endParaRPr lang="en-US" dirty="0">
              <a:latin typeface="微软雅黑" pitchFamily="34" charset="-122"/>
              <a:ea typeface="微软雅黑" pitchFamily="34" charset="-122"/>
              <a:cs typeface="Roboto Light"/>
            </a:endParaRPr>
          </a:p>
        </p:txBody>
      </p:sp>
      <p:cxnSp>
        <p:nvCxnSpPr>
          <p:cNvPr id="21" name="PA_淘宝网chenying0907出品 20"/>
          <p:cNvCxnSpPr/>
          <p:nvPr>
            <p:custDataLst>
              <p:tags r:id="rId6"/>
            </p:custDataLst>
          </p:nvPr>
        </p:nvCxnSpPr>
        <p:spPr>
          <a:xfrm>
            <a:off x="5808002" y="2006600"/>
            <a:ext cx="575999" cy="0"/>
          </a:xfrm>
          <a:prstGeom prst="line">
            <a:avLst/>
          </a:prstGeom>
          <a:ln w="19050" cmpd="sng">
            <a:solidFill>
              <a:srgbClr val="048BE6"/>
            </a:solidFill>
          </a:ln>
          <a:effectLst/>
        </p:spPr>
        <p:style>
          <a:lnRef idx="2">
            <a:schemeClr val="accent1"/>
          </a:lnRef>
          <a:fillRef idx="0">
            <a:schemeClr val="accent1"/>
          </a:fillRef>
          <a:effectRef idx="1">
            <a:schemeClr val="accent1"/>
          </a:effectRef>
          <a:fontRef idx="minor">
            <a:schemeClr val="tx1"/>
          </a:fontRef>
        </p:style>
      </p:cxnSp>
      <p:sp>
        <p:nvSpPr>
          <p:cNvPr id="7" name="PA_SlideNumberPlaceholder 6"/>
          <p:cNvSpPr>
            <a:spLocks noGrp="1"/>
          </p:cNvSpPr>
          <p:nvPr>
            <p:ph type="sldNum" sz="quarter" idx="4"/>
            <p:custDataLst>
              <p:tags r:id="rId7"/>
            </p:custDataLst>
          </p:nvPr>
        </p:nvSpPr>
        <p:spPr/>
        <p:txBody>
          <a:bodyPr/>
          <a:lstStyle/>
          <a:p>
            <a:r>
              <a:rPr lang="en-JM">
                <a:cs typeface="Roboto Light"/>
              </a:rPr>
              <a:t>PAGE </a:t>
            </a:r>
            <a:fld id="{857B18ED-D931-45F4-8873-1BEDAB4DC03E}" type="slidenum">
              <a:rPr lang="en-JM" smtClean="0">
                <a:cs typeface="Roboto Light"/>
              </a:rPr>
              <a:pPr/>
              <a:t>24</a:t>
            </a:fld>
            <a:endParaRPr lang="en-JM" dirty="0">
              <a:cs typeface="Roboto Light"/>
            </a:endParaRPr>
          </a:p>
        </p:txBody>
      </p:sp>
      <p:sp>
        <p:nvSpPr>
          <p:cNvPr id="9" name="PA_FooterPlaceholder 8"/>
          <p:cNvSpPr>
            <a:spLocks noGrp="1"/>
          </p:cNvSpPr>
          <p:nvPr>
            <p:ph type="ftr" sz="quarter" idx="11"/>
            <p:custDataLst>
              <p:tags r:id="rId8"/>
            </p:custDataLst>
          </p:nvPr>
        </p:nvSpPr>
        <p:spPr/>
        <p:txBody>
          <a:bodyPr/>
          <a:lstStyle/>
          <a:p>
            <a:r>
              <a:rPr lang="en-JM" dirty="0" smtClean="0"/>
              <a:t>www.</a:t>
            </a:r>
            <a:r>
              <a:rPr lang="en-US" altLang="zh-CN" dirty="0" err="1" smtClean="0"/>
              <a:t>xztywss</a:t>
            </a:r>
            <a:r>
              <a:rPr lang="en-US" altLang="zh-CN" dirty="0" smtClean="0"/>
              <a:t>.</a:t>
            </a:r>
            <a:r>
              <a:rPr lang="en-JM" dirty="0"/>
              <a:t>com</a:t>
            </a:r>
          </a:p>
        </p:txBody>
      </p:sp>
      <p:pic>
        <p:nvPicPr>
          <p:cNvPr id="12" name="图片 11" descr="蜂窝V校园2.png"/>
          <p:cNvPicPr>
            <a:picLocks noChangeAspect="1"/>
          </p:cNvPicPr>
          <p:nvPr/>
        </p:nvPicPr>
        <p:blipFill>
          <a:blip r:embed="rId11" cstate="print"/>
          <a:stretch>
            <a:fillRect/>
          </a:stretch>
        </p:blipFill>
        <p:spPr>
          <a:xfrm>
            <a:off x="5507316" y="3245497"/>
            <a:ext cx="1154741" cy="1154741"/>
          </a:xfrm>
          <a:prstGeom prst="rect">
            <a:avLst/>
          </a:prstGeom>
        </p:spPr>
      </p:pic>
    </p:spTree>
    <p:extLst>
      <p:ext uri="{BB962C8B-B14F-4D97-AF65-F5344CB8AC3E}">
        <p14:creationId xmlns:p14="http://schemas.microsoft.com/office/powerpoint/2010/main" xmlns="" val="3687473866"/>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5" grpId="0"/>
      <p:bldP spid="17" grpId="0"/>
      <p:bldP spid="19" grpId="0" animBg="1" autoUpdateAnimBg="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smtClean="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72040" y="2781227"/>
            <a:ext cx="7416605" cy="1318699"/>
          </a:xfrm>
          <a:prstGeom prst="rect">
            <a:avLst/>
          </a:prstGeom>
        </p:spPr>
        <p:txBody>
          <a:bodyPr wrap="square" lIns="117226" tIns="58613" rIns="117226" bIns="58613">
            <a:spAutoFit/>
          </a:bodyPr>
          <a:lstStyle/>
          <a:p>
            <a:pPr marL="227940" indent="-227940" defTabSz="1027764">
              <a:spcBef>
                <a:spcPct val="20000"/>
              </a:spcBef>
            </a:pPr>
            <a:r>
              <a:rPr lang="zh-CN" altLang="en-US" sz="5400" dirty="0" smtClean="0">
                <a:solidFill>
                  <a:schemeClr val="bg1"/>
                </a:solidFill>
                <a:latin typeface="冬青黑体简体中文 W3" pitchFamily="34" charset="-122"/>
                <a:ea typeface="冬青黑体简体中文 W3" pitchFamily="34" charset="-122"/>
              </a:rPr>
              <a:t>项目背景</a:t>
            </a:r>
            <a:endParaRPr lang="en-US" altLang="zh-CN" sz="5400" dirty="0" smtClean="0">
              <a:solidFill>
                <a:schemeClr val="bg1"/>
              </a:solidFill>
              <a:latin typeface="冬青黑体简体中文 W3" pitchFamily="34" charset="-122"/>
              <a:ea typeface="冬青黑体简体中文 W3" pitchFamily="34" charset="-122"/>
            </a:endParaRPr>
          </a:p>
          <a:p>
            <a:pPr marL="227940" indent="-227940" defTabSz="1027764">
              <a:spcBef>
                <a:spcPct val="20000"/>
              </a:spcBef>
            </a:pPr>
            <a:r>
              <a:rPr lang="zh-CN" altLang="en-US" sz="2000" dirty="0" smtClean="0">
                <a:solidFill>
                  <a:schemeClr val="bg1"/>
                </a:solidFill>
                <a:latin typeface="+mn-ea"/>
                <a:sym typeface="Source Han Serif SC" panose="02020400000000000000" pitchFamily="18" charset="-122"/>
              </a:rPr>
              <a:t> 项目发展的背景</a:t>
            </a:r>
            <a:endParaRPr lang="en-US" altLang="zh-CN" sz="2000" dirty="0">
              <a:solidFill>
                <a:schemeClr val="bg1"/>
              </a:solidFill>
              <a:latin typeface="+mn-ea"/>
            </a:endParaRPr>
          </a:p>
        </p:txBody>
      </p:sp>
    </p:spTree>
    <p:custDataLst>
      <p:tags r:id="rId1"/>
    </p:custDataLst>
    <p:extLst>
      <p:ext uri="{BB962C8B-B14F-4D97-AF65-F5344CB8AC3E}">
        <p14:creationId xmlns="" xmlns:p14="http://schemas.microsoft.com/office/powerpoint/2010/main" val="427377412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a:spLocks noChangeArrowheads="1"/>
          </p:cNvSpPr>
          <p:nvPr/>
        </p:nvSpPr>
        <p:spPr bwMode="auto">
          <a:xfrm>
            <a:off x="6099430" y="1658057"/>
            <a:ext cx="5053252" cy="2187716"/>
          </a:xfrm>
          <a:prstGeom prst="rect">
            <a:avLst/>
          </a:prstGeom>
          <a:solidFill>
            <a:schemeClr val="tx1">
              <a:lumMod val="65000"/>
              <a:lumOff val="35000"/>
            </a:schemeClr>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8607"/>
              </a:solidFill>
              <a:sym typeface="Source Han Serif SC" panose="02020400000000000000" pitchFamily="18" charset="-122"/>
            </a:endParaRPr>
          </a:p>
        </p:txBody>
      </p:sp>
      <p:sp>
        <p:nvSpPr>
          <p:cNvPr id="15" name="矩形 1"/>
          <p:cNvSpPr>
            <a:spLocks noChangeArrowheads="1"/>
          </p:cNvSpPr>
          <p:nvPr/>
        </p:nvSpPr>
        <p:spPr bwMode="auto">
          <a:xfrm>
            <a:off x="6099430" y="4431234"/>
            <a:ext cx="5053252" cy="2187716"/>
          </a:xfrm>
          <a:prstGeom prst="rect">
            <a:avLst/>
          </a:prstGeom>
          <a:solidFill>
            <a:schemeClr val="tx1">
              <a:lumMod val="65000"/>
              <a:lumOff val="35000"/>
            </a:schemeClr>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8607"/>
              </a:solidFill>
              <a:sym typeface="Source Han Serif SC" panose="02020400000000000000" pitchFamily="18" charset="-122"/>
            </a:endParaRPr>
          </a:p>
        </p:txBody>
      </p:sp>
      <p:sp>
        <p:nvSpPr>
          <p:cNvPr id="19" name="TextBox 16"/>
          <p:cNvSpPr txBox="1"/>
          <p:nvPr/>
        </p:nvSpPr>
        <p:spPr bwMode="auto">
          <a:xfrm>
            <a:off x="6699789" y="2425741"/>
            <a:ext cx="4302991" cy="1708160"/>
          </a:xfrm>
          <a:prstGeom prst="rect">
            <a:avLst/>
          </a:prstGeom>
          <a:noFill/>
        </p:spPr>
        <p:txBody>
          <a:bodyPr wrap="square">
            <a:spAutoFit/>
          </a:bodyPr>
          <a:lstStyle/>
          <a:p>
            <a:pPr>
              <a:lnSpc>
                <a:spcPct val="150000"/>
              </a:lnSpc>
            </a:pPr>
            <a:r>
              <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1</a:t>
            </a:r>
            <a:r>
              <a:rPr lang="zh-CN" altLang="en-US"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、有一部分学生不愿离开寝室与他人一起学习</a:t>
            </a:r>
            <a:endPar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r>
              <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2</a:t>
            </a:r>
            <a:r>
              <a:rPr lang="zh-CN" altLang="en-US"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、学生之间没有充足的时间交流学习</a:t>
            </a:r>
            <a:endPar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r>
              <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3</a:t>
            </a:r>
            <a:r>
              <a:rPr lang="zh-CN" altLang="en-US"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、除了图书馆没有其他课外学习场所</a:t>
            </a:r>
            <a:endPar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r>
              <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4</a:t>
            </a:r>
            <a:r>
              <a:rPr lang="zh-CN" altLang="en-US"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、学生更趋于喜欢在手机上进行学习</a:t>
            </a: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矩形 19"/>
          <p:cNvSpPr/>
          <p:nvPr/>
        </p:nvSpPr>
        <p:spPr bwMode="auto">
          <a:xfrm>
            <a:off x="7519321" y="1789671"/>
            <a:ext cx="2393350" cy="523220"/>
          </a:xfrm>
          <a:prstGeom prst="rect">
            <a:avLst/>
          </a:prstGeom>
          <a:solidFill>
            <a:srgbClr val="FFFFFF"/>
          </a:solidFill>
        </p:spPr>
        <p:txBody>
          <a:bodyPr wrap="square">
            <a:spAutoFit/>
          </a:bodyPr>
          <a:lstStyle/>
          <a:p>
            <a:pPr algn="ctr" fontAlgn="auto">
              <a:spcBef>
                <a:spcPts val="0"/>
              </a:spcBef>
              <a:spcAft>
                <a:spcPts val="0"/>
              </a:spcAft>
              <a:defRPr/>
            </a:pPr>
            <a:r>
              <a:rPr lang="zh-CN" altLang="en-US" sz="2800" b="1"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学生层面</a:t>
            </a:r>
            <a:endParaRPr lang="zh-CN" altLang="en-US" sz="2800"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TextBox 16"/>
          <p:cNvSpPr txBox="1"/>
          <p:nvPr/>
        </p:nvSpPr>
        <p:spPr bwMode="auto">
          <a:xfrm>
            <a:off x="6733943" y="5208115"/>
            <a:ext cx="4302991" cy="1384995"/>
          </a:xfrm>
          <a:prstGeom prst="rect">
            <a:avLst/>
          </a:prstGeom>
          <a:noFill/>
        </p:spPr>
        <p:txBody>
          <a:bodyPr wrap="square">
            <a:spAutoFit/>
          </a:bodyPr>
          <a:lstStyle/>
          <a:p>
            <a:pPr>
              <a:lnSpc>
                <a:spcPct val="150000"/>
              </a:lnSpc>
            </a:pPr>
            <a:r>
              <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1</a:t>
            </a:r>
            <a:r>
              <a:rPr lang="zh-CN" altLang="en-US"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、课外时间，教师少有时间去与学生讲题</a:t>
            </a:r>
            <a:endPar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r>
              <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2</a:t>
            </a:r>
            <a:r>
              <a:rPr lang="zh-CN" altLang="en-US"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、教师精力有限，不可能对每一位同学进行辅导</a:t>
            </a:r>
            <a:endPar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r>
              <a:rPr lang="en-US" altLang="zh-CN"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3</a:t>
            </a:r>
            <a:r>
              <a:rPr lang="zh-CN" altLang="en-US" sz="1400" dirty="0" smtClean="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、学生无法在教师下班时间向教师寻求帮助</a:t>
            </a: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矩形 21"/>
          <p:cNvSpPr/>
          <p:nvPr/>
        </p:nvSpPr>
        <p:spPr bwMode="auto">
          <a:xfrm>
            <a:off x="7553475" y="4572045"/>
            <a:ext cx="2393350" cy="523220"/>
          </a:xfrm>
          <a:prstGeom prst="rect">
            <a:avLst/>
          </a:prstGeom>
          <a:solidFill>
            <a:srgbClr val="FFFFFF"/>
          </a:solidFill>
        </p:spPr>
        <p:txBody>
          <a:bodyPr wrap="square">
            <a:spAutoFit/>
          </a:bodyPr>
          <a:lstStyle/>
          <a:p>
            <a:pPr algn="ctr" fontAlgn="auto">
              <a:spcBef>
                <a:spcPts val="0"/>
              </a:spcBef>
              <a:spcAft>
                <a:spcPts val="0"/>
              </a:spcAft>
              <a:defRPr/>
            </a:pPr>
            <a:r>
              <a:rPr lang="zh-CN" altLang="en-US" sz="2800" b="1"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教师层面</a:t>
            </a:r>
            <a:endParaRPr lang="zh-CN" altLang="en-US" sz="2800"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 name="组合 22">
            <a:extLst>
              <a:ext uri="{FF2B5EF4-FFF2-40B4-BE49-F238E27FC236}">
                <a16:creationId xmlns=""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项目背景</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6" name="右箭头 25"/>
          <p:cNvSpPr/>
          <p:nvPr/>
        </p:nvSpPr>
        <p:spPr>
          <a:xfrm>
            <a:off x="5654350" y="2491273"/>
            <a:ext cx="625152" cy="634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7" name="右箭头 26"/>
          <p:cNvSpPr/>
          <p:nvPr/>
        </p:nvSpPr>
        <p:spPr>
          <a:xfrm>
            <a:off x="5638800" y="5349550"/>
            <a:ext cx="625152" cy="634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pic>
        <p:nvPicPr>
          <p:cNvPr id="1026" name="Picture 2" descr="C:\Users\lenovo\Desktop\27e3e76dbcd61abfb8d99e07747601313e33588d372b6-jXFnMq_fw658_r2_c1.jpg"/>
          <p:cNvPicPr>
            <a:picLocks noChangeAspect="1" noChangeArrowheads="1"/>
          </p:cNvPicPr>
          <p:nvPr/>
        </p:nvPicPr>
        <p:blipFill>
          <a:blip r:embed="rId3" cstate="print"/>
          <a:srcRect/>
          <a:stretch>
            <a:fillRect/>
          </a:stretch>
        </p:blipFill>
        <p:spPr bwMode="auto">
          <a:xfrm>
            <a:off x="1060450" y="1571626"/>
            <a:ext cx="4281045" cy="2381250"/>
          </a:xfrm>
          <a:prstGeom prst="rect">
            <a:avLst/>
          </a:prstGeom>
          <a:noFill/>
        </p:spPr>
      </p:pic>
      <p:pic>
        <p:nvPicPr>
          <p:cNvPr id="1027" name="Picture 3" descr="C:\Users\lenovo\Desktop\u=3047936121,1663012463&amp;fm=191&amp;app=48&amp;wm=1,13,90,45,0,7&amp;wmo=10,10&amp;n=0&amp;g=0n&amp;f=JPEG_r2_c1.jpg"/>
          <p:cNvPicPr>
            <a:picLocks noChangeAspect="1" noChangeArrowheads="1"/>
          </p:cNvPicPr>
          <p:nvPr/>
        </p:nvPicPr>
        <p:blipFill>
          <a:blip r:embed="rId4" cstate="print"/>
          <a:srcRect/>
          <a:stretch>
            <a:fillRect/>
          </a:stretch>
        </p:blipFill>
        <p:spPr bwMode="auto">
          <a:xfrm>
            <a:off x="1068532" y="4371974"/>
            <a:ext cx="4284518" cy="2371725"/>
          </a:xfrm>
          <a:prstGeom prst="rect">
            <a:avLst/>
          </a:prstGeom>
          <a:noFill/>
        </p:spPr>
      </p:pic>
    </p:spTree>
    <p:extLst>
      <p:ext uri="{BB962C8B-B14F-4D97-AF65-F5344CB8AC3E}">
        <p14:creationId xmlns="" xmlns:p14="http://schemas.microsoft.com/office/powerpoint/2010/main" val="365435266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500"/>
                                        <p:tgtEl>
                                          <p:spTgt spid="2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randombar(horizontal)">
                                      <p:cBhvr>
                                        <p:cTn id="23" dur="500"/>
                                        <p:tgtEl>
                                          <p:spTgt spid="22"/>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20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0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2000"/>
                                        <p:tgtEl>
                                          <p:spTgt spid="1026"/>
                                        </p:tgtEl>
                                      </p:cBhvr>
                                    </p:animEffect>
                                  </p:childTnLst>
                                </p:cTn>
                              </p:par>
                              <p:par>
                                <p:cTn id="41" presetID="10" presetClass="entr" presetSubtype="0" fill="hold" nodeType="withEffect">
                                  <p:stCondLst>
                                    <p:cond delay="0"/>
                                  </p:stCondLst>
                                  <p:childTnLst>
                                    <p:set>
                                      <p:cBhvr>
                                        <p:cTn id="42" dur="1" fill="hold">
                                          <p:stCondLst>
                                            <p:cond delay="0"/>
                                          </p:stCondLst>
                                        </p:cTn>
                                        <p:tgtEl>
                                          <p:spTgt spid="1027"/>
                                        </p:tgtEl>
                                        <p:attrNameLst>
                                          <p:attrName>style.visibility</p:attrName>
                                        </p:attrNameLst>
                                      </p:cBhvr>
                                      <p:to>
                                        <p:strVal val="visible"/>
                                      </p:to>
                                    </p:set>
                                    <p:animEffect transition="in" filter="fade">
                                      <p:cBhvr>
                                        <p:cTn id="43"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p:bldP spid="20" grpId="0" animBg="1"/>
      <p:bldP spid="21" grpId="0"/>
      <p:bldP spid="22"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smtClean="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72040" y="2781227"/>
            <a:ext cx="7416605" cy="1318699"/>
          </a:xfrm>
          <a:prstGeom prst="rect">
            <a:avLst/>
          </a:prstGeom>
        </p:spPr>
        <p:txBody>
          <a:bodyPr wrap="square" lIns="117226" tIns="58613" rIns="117226" bIns="58613">
            <a:spAutoFit/>
          </a:bodyPr>
          <a:lstStyle/>
          <a:p>
            <a:pPr marL="227940" indent="-227940" defTabSz="1027764">
              <a:spcBef>
                <a:spcPct val="20000"/>
              </a:spcBef>
            </a:pPr>
            <a:r>
              <a:rPr lang="zh-CN" altLang="en-US" sz="5400" dirty="0" smtClean="0">
                <a:solidFill>
                  <a:schemeClr val="bg1"/>
                </a:solidFill>
                <a:latin typeface="+mn-ea"/>
                <a:sym typeface="Source Han Serif SC" panose="02020400000000000000" pitchFamily="18" charset="-122"/>
              </a:rPr>
              <a:t>需求分析</a:t>
            </a:r>
            <a:endParaRPr lang="en-US" altLang="zh-CN" sz="5400" dirty="0" smtClean="0">
              <a:solidFill>
                <a:schemeClr val="bg1"/>
              </a:solidFill>
              <a:latin typeface="+mn-ea"/>
              <a:sym typeface="Source Han Serif SC" panose="02020400000000000000" pitchFamily="18" charset="-122"/>
            </a:endParaRPr>
          </a:p>
          <a:p>
            <a:pPr marL="227940" indent="-227940" defTabSz="1027764">
              <a:spcBef>
                <a:spcPct val="20000"/>
              </a:spcBef>
            </a:pPr>
            <a:r>
              <a:rPr lang="zh-CN" altLang="en-US" sz="2000" dirty="0" smtClean="0">
                <a:solidFill>
                  <a:schemeClr val="bg1"/>
                </a:solidFill>
                <a:latin typeface="+mn-ea"/>
                <a:sym typeface="Source Han Serif SC" panose="02020400000000000000" pitchFamily="18" charset="-122"/>
              </a:rPr>
              <a:t> 项目需要解决哪些具体的需求</a:t>
            </a:r>
            <a:endParaRPr lang="en-US" altLang="zh-CN" sz="2000" dirty="0">
              <a:solidFill>
                <a:schemeClr val="bg1"/>
              </a:solidFill>
              <a:latin typeface="+mn-ea"/>
            </a:endParaRPr>
          </a:p>
        </p:txBody>
      </p:sp>
    </p:spTree>
    <p:custDataLst>
      <p:tags r:id="rId1"/>
    </p:custDataLst>
    <p:extLst>
      <p:ext uri="{BB962C8B-B14F-4D97-AF65-F5344CB8AC3E}">
        <p14:creationId xmlns="" xmlns:p14="http://schemas.microsoft.com/office/powerpoint/2010/main" val="427377412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功能需求分析</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 name="组合 5"/>
          <p:cNvGrpSpPr/>
          <p:nvPr/>
        </p:nvGrpSpPr>
        <p:grpSpPr>
          <a:xfrm>
            <a:off x="816779" y="1881207"/>
            <a:ext cx="4781985" cy="4569452"/>
            <a:chOff x="611560" y="1366732"/>
            <a:chExt cx="3587596" cy="3428146"/>
          </a:xfrm>
        </p:grpSpPr>
        <p:pic>
          <p:nvPicPr>
            <p:cNvPr id="7" name="图片 6"/>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611560" y="1366732"/>
              <a:ext cx="3587596" cy="3428146"/>
            </a:xfrm>
            <a:prstGeom prst="rect">
              <a:avLst/>
            </a:prstGeom>
          </p:spPr>
        </p:pic>
        <p:sp>
          <p:nvSpPr>
            <p:cNvPr id="8" name="MH_Picture_3"/>
            <p:cNvSpPr/>
            <p:nvPr>
              <p:custDataLst>
                <p:tags r:id="rId13"/>
              </p:custDataLst>
            </p:nvPr>
          </p:nvSpPr>
          <p:spPr>
            <a:xfrm>
              <a:off x="746051" y="1496013"/>
              <a:ext cx="3204000" cy="1946273"/>
            </a:xfrm>
            <a:prstGeom prst="rect">
              <a:avLst/>
            </a:prstGeom>
            <a:blipFill dpi="0" rotWithShape="1">
              <a:blip r:embed="rId17" cstate="print"/>
              <a:srcRect/>
              <a:stretch>
                <a:fillRect/>
              </a:stretch>
            </a:blipFill>
            <a:ln w="25400" cap="flat" cmpd="sng" algn="ctr">
              <a:noFill/>
              <a:prstDash val="solid"/>
            </a:ln>
            <a:effectLst/>
          </p:spPr>
          <p:txBody>
            <a:bodyPr anchor="ctr"/>
            <a:lstStyle/>
            <a:p>
              <a:pPr algn="ctr">
                <a:defRPr/>
              </a:pPr>
              <a:endParaRPr lang="zh-CN" altLang="en-US" kern="0">
                <a:solidFill>
                  <a:prstClr val="white"/>
                </a:solidFill>
                <a:latin typeface="Arial" panose="020B0604020202020204"/>
                <a:ea typeface="微软雅黑" panose="020B0503020204020204" pitchFamily="34" charset="-122"/>
              </a:endParaRPr>
            </a:p>
          </p:txBody>
        </p:sp>
      </p:grpSp>
      <p:grpSp>
        <p:nvGrpSpPr>
          <p:cNvPr id="3" name="组合 8"/>
          <p:cNvGrpSpPr/>
          <p:nvPr/>
        </p:nvGrpSpPr>
        <p:grpSpPr>
          <a:xfrm>
            <a:off x="6287143" y="1391637"/>
            <a:ext cx="1247615" cy="1247615"/>
            <a:chOff x="4427568" y="1080577"/>
            <a:chExt cx="936000" cy="936000"/>
          </a:xfrm>
        </p:grpSpPr>
        <p:sp>
          <p:nvSpPr>
            <p:cNvPr id="10" name="MH_Other_10"/>
            <p:cNvSpPr/>
            <p:nvPr>
              <p:custDataLst>
                <p:tags r:id="rId11"/>
              </p:custDataLst>
            </p:nvPr>
          </p:nvSpPr>
          <p:spPr>
            <a:xfrm>
              <a:off x="4427568" y="1080577"/>
              <a:ext cx="936000" cy="936000"/>
            </a:xfrm>
            <a:prstGeom prst="donut">
              <a:avLst>
                <a:gd name="adj" fmla="val 9894"/>
              </a:avLst>
            </a:prstGeom>
            <a:gradFill flip="none" rotWithShape="1">
              <a:gsLst>
                <a:gs pos="100000">
                  <a:sysClr val="window" lastClr="FFFFFF"/>
                </a:gs>
                <a:gs pos="0">
                  <a:srgbClr val="E0E0E0"/>
                </a:gs>
              </a:gsLst>
              <a:lin ang="8100000" scaled="0"/>
              <a:tileRect/>
            </a:gradFill>
            <a:ln w="12700" cap="flat" cmpd="sng" algn="ctr">
              <a:gradFill>
                <a:gsLst>
                  <a:gs pos="100000">
                    <a:sysClr val="window" lastClr="FFFFFF">
                      <a:lumMod val="85000"/>
                    </a:sysClr>
                  </a:gs>
                  <a:gs pos="0">
                    <a:sysClr val="window" lastClr="FFFFFF"/>
                  </a:gs>
                </a:gsLst>
                <a:lin ang="8100000" scaled="0"/>
              </a:gradFill>
              <a:prstDash val="solid"/>
            </a:ln>
            <a:effectLst>
              <a:outerShdw blurRad="152400" dist="127000" dir="8100000" algn="tr" rotWithShape="0">
                <a:prstClr val="black">
                  <a:alpha val="32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endParaRPr>
            </a:p>
          </p:txBody>
        </p:sp>
        <p:grpSp>
          <p:nvGrpSpPr>
            <p:cNvPr id="6" name="组合 10"/>
            <p:cNvGrpSpPr/>
            <p:nvPr/>
          </p:nvGrpSpPr>
          <p:grpSpPr>
            <a:xfrm>
              <a:off x="4600269" y="1273948"/>
              <a:ext cx="590599" cy="590599"/>
              <a:chOff x="1117184" y="1303577"/>
              <a:chExt cx="720000" cy="720000"/>
            </a:xfrm>
          </p:grpSpPr>
          <p:sp>
            <p:nvSpPr>
              <p:cNvPr id="12" name="MH_Title_1"/>
              <p:cNvSpPr/>
              <p:nvPr>
                <p:custDataLst>
                  <p:tags r:id="rId12"/>
                </p:custDataLst>
              </p:nvPr>
            </p:nvSpPr>
            <p:spPr>
              <a:xfrm>
                <a:off x="1117184" y="1303577"/>
                <a:ext cx="720000" cy="720000"/>
              </a:xfrm>
              <a:prstGeom prst="ellipse">
                <a:avLst/>
              </a:prstGeom>
              <a:gradFill>
                <a:gsLst>
                  <a:gs pos="0">
                    <a:srgbClr val="0070C0"/>
                  </a:gs>
                  <a:gs pos="100000">
                    <a:srgbClr val="01559B"/>
                  </a:gs>
                </a:gsLst>
                <a:lin ang="0" scaled="0"/>
              </a:gradFill>
              <a:ln w="25400" cap="flat" cmpd="sng" algn="ctr">
                <a:noFill/>
                <a:prstDash val="solid"/>
              </a:ln>
              <a:effectLst>
                <a:innerShdw blurRad="63500" dist="50800" dir="18900000">
                  <a:prstClr val="black">
                    <a:alpha val="30000"/>
                  </a:prstClr>
                </a:inn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3600" b="0" i="0" u="none" strike="noStrike" kern="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endParaRPr>
              </a:p>
            </p:txBody>
          </p:sp>
          <p:sp>
            <p:nvSpPr>
              <p:cNvPr id="13" name="KSO_Shape"/>
              <p:cNvSpPr/>
              <p:nvPr/>
            </p:nvSpPr>
            <p:spPr bwMode="auto">
              <a:xfrm>
                <a:off x="1246586" y="1470899"/>
                <a:ext cx="461198" cy="385869"/>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6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6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5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grpSp>
      <p:grpSp>
        <p:nvGrpSpPr>
          <p:cNvPr id="9" name="组合 13"/>
          <p:cNvGrpSpPr/>
          <p:nvPr/>
        </p:nvGrpSpPr>
        <p:grpSpPr>
          <a:xfrm>
            <a:off x="6287143" y="3105372"/>
            <a:ext cx="1247615" cy="1247615"/>
            <a:chOff x="4427568" y="2283822"/>
            <a:chExt cx="936000" cy="936000"/>
          </a:xfrm>
        </p:grpSpPr>
        <p:sp>
          <p:nvSpPr>
            <p:cNvPr id="15" name="MH_Other_10"/>
            <p:cNvSpPr/>
            <p:nvPr>
              <p:custDataLst>
                <p:tags r:id="rId9"/>
              </p:custDataLst>
            </p:nvPr>
          </p:nvSpPr>
          <p:spPr>
            <a:xfrm>
              <a:off x="4427568" y="2283822"/>
              <a:ext cx="936000" cy="936000"/>
            </a:xfrm>
            <a:prstGeom prst="donut">
              <a:avLst>
                <a:gd name="adj" fmla="val 9894"/>
              </a:avLst>
            </a:prstGeom>
            <a:gradFill flip="none" rotWithShape="1">
              <a:gsLst>
                <a:gs pos="100000">
                  <a:sysClr val="window" lastClr="FFFFFF"/>
                </a:gs>
                <a:gs pos="0">
                  <a:srgbClr val="E0E0E0"/>
                </a:gs>
              </a:gsLst>
              <a:lin ang="8100000" scaled="0"/>
              <a:tileRect/>
            </a:gradFill>
            <a:ln w="12700" cap="flat" cmpd="sng" algn="ctr">
              <a:gradFill>
                <a:gsLst>
                  <a:gs pos="100000">
                    <a:sysClr val="window" lastClr="FFFFFF">
                      <a:lumMod val="85000"/>
                    </a:sysClr>
                  </a:gs>
                  <a:gs pos="0">
                    <a:sysClr val="window" lastClr="FFFFFF"/>
                  </a:gs>
                </a:gsLst>
                <a:lin ang="8100000" scaled="0"/>
              </a:gradFill>
              <a:prstDash val="solid"/>
            </a:ln>
            <a:effectLst>
              <a:outerShdw blurRad="152400" dist="1270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endParaRPr>
            </a:p>
          </p:txBody>
        </p:sp>
        <p:grpSp>
          <p:nvGrpSpPr>
            <p:cNvPr id="11" name="组合 15"/>
            <p:cNvGrpSpPr/>
            <p:nvPr/>
          </p:nvGrpSpPr>
          <p:grpSpPr>
            <a:xfrm>
              <a:off x="4607568" y="2491911"/>
              <a:ext cx="576000" cy="576000"/>
              <a:chOff x="5975988" y="2859822"/>
              <a:chExt cx="720000" cy="720000"/>
            </a:xfrm>
          </p:grpSpPr>
          <p:sp>
            <p:nvSpPr>
              <p:cNvPr id="17" name="MH_Title_1"/>
              <p:cNvSpPr/>
              <p:nvPr>
                <p:custDataLst>
                  <p:tags r:id="rId10"/>
                </p:custDataLst>
              </p:nvPr>
            </p:nvSpPr>
            <p:spPr>
              <a:xfrm>
                <a:off x="5975988" y="2859822"/>
                <a:ext cx="720000" cy="720000"/>
              </a:xfrm>
              <a:prstGeom prst="ellipse">
                <a:avLst/>
              </a:prstGeom>
              <a:gradFill>
                <a:gsLst>
                  <a:gs pos="0">
                    <a:srgbClr val="0070C0"/>
                  </a:gs>
                  <a:gs pos="100000">
                    <a:srgbClr val="01559B"/>
                  </a:gs>
                </a:gsLst>
                <a:lin ang="0" scaled="0"/>
              </a:gradFill>
              <a:ln w="25400" cap="flat" cmpd="sng" algn="ctr">
                <a:noFill/>
                <a:prstDash val="solid"/>
              </a:ln>
              <a:effectLst>
                <a:innerShdw blurRad="63500" dist="50800" dir="18900000">
                  <a:prstClr val="black">
                    <a:alpha val="30000"/>
                  </a:prstClr>
                </a:inn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3600" b="0" i="0" u="none" strike="noStrike" kern="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endParaRPr>
              </a:p>
            </p:txBody>
          </p:sp>
          <p:sp>
            <p:nvSpPr>
              <p:cNvPr id="18" name="KSO_Shape"/>
              <p:cNvSpPr/>
              <p:nvPr/>
            </p:nvSpPr>
            <p:spPr bwMode="auto">
              <a:xfrm>
                <a:off x="6073795" y="3038902"/>
                <a:ext cx="502102" cy="362350"/>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6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5"/>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grpSp>
      <p:grpSp>
        <p:nvGrpSpPr>
          <p:cNvPr id="14" name="组合 18"/>
          <p:cNvGrpSpPr/>
          <p:nvPr/>
        </p:nvGrpSpPr>
        <p:grpSpPr>
          <a:xfrm>
            <a:off x="6287143" y="4819106"/>
            <a:ext cx="1247615" cy="1247615"/>
            <a:chOff x="4427568" y="3651974"/>
            <a:chExt cx="936000" cy="936000"/>
          </a:xfrm>
        </p:grpSpPr>
        <p:sp>
          <p:nvSpPr>
            <p:cNvPr id="20" name="MH_Other_10"/>
            <p:cNvSpPr/>
            <p:nvPr>
              <p:custDataLst>
                <p:tags r:id="rId7"/>
              </p:custDataLst>
            </p:nvPr>
          </p:nvSpPr>
          <p:spPr>
            <a:xfrm>
              <a:off x="4427568" y="3651974"/>
              <a:ext cx="936000" cy="936000"/>
            </a:xfrm>
            <a:prstGeom prst="donut">
              <a:avLst>
                <a:gd name="adj" fmla="val 9894"/>
              </a:avLst>
            </a:prstGeom>
            <a:gradFill flip="none" rotWithShape="1">
              <a:gsLst>
                <a:gs pos="100000">
                  <a:sysClr val="window" lastClr="FFFFFF"/>
                </a:gs>
                <a:gs pos="0">
                  <a:srgbClr val="E0E0E0"/>
                </a:gs>
              </a:gsLst>
              <a:lin ang="8100000" scaled="0"/>
              <a:tileRect/>
            </a:gradFill>
            <a:ln w="12700" cap="flat" cmpd="sng" algn="ctr">
              <a:gradFill>
                <a:gsLst>
                  <a:gs pos="100000">
                    <a:sysClr val="window" lastClr="FFFFFF">
                      <a:lumMod val="85000"/>
                    </a:sysClr>
                  </a:gs>
                  <a:gs pos="0">
                    <a:sysClr val="window" lastClr="FFFFFF"/>
                  </a:gs>
                </a:gsLst>
                <a:lin ang="8100000" scaled="0"/>
              </a:gradFill>
              <a:prstDash val="solid"/>
            </a:ln>
            <a:effectLst>
              <a:outerShdw blurRad="152400" dist="1270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endParaRPr>
            </a:p>
          </p:txBody>
        </p:sp>
        <p:grpSp>
          <p:nvGrpSpPr>
            <p:cNvPr id="16" name="组合 20"/>
            <p:cNvGrpSpPr/>
            <p:nvPr/>
          </p:nvGrpSpPr>
          <p:grpSpPr>
            <a:xfrm>
              <a:off x="4607568" y="3859270"/>
              <a:ext cx="576000" cy="576000"/>
              <a:chOff x="4535568" y="3787270"/>
              <a:chExt cx="720000" cy="720000"/>
            </a:xfrm>
          </p:grpSpPr>
          <p:sp>
            <p:nvSpPr>
              <p:cNvPr id="22" name="MH_Title_1"/>
              <p:cNvSpPr/>
              <p:nvPr>
                <p:custDataLst>
                  <p:tags r:id="rId8"/>
                </p:custDataLst>
              </p:nvPr>
            </p:nvSpPr>
            <p:spPr>
              <a:xfrm>
                <a:off x="4535568" y="3787270"/>
                <a:ext cx="720000" cy="720000"/>
              </a:xfrm>
              <a:prstGeom prst="ellipse">
                <a:avLst/>
              </a:prstGeom>
              <a:gradFill>
                <a:gsLst>
                  <a:gs pos="0">
                    <a:srgbClr val="0070C0"/>
                  </a:gs>
                  <a:gs pos="100000">
                    <a:srgbClr val="01559B"/>
                  </a:gs>
                </a:gsLst>
                <a:lin ang="0" scaled="0"/>
              </a:gradFill>
              <a:ln w="25400" cap="flat" cmpd="sng" algn="ctr">
                <a:noFill/>
                <a:prstDash val="solid"/>
              </a:ln>
              <a:effectLst>
                <a:innerShdw blurRad="63500" dist="50800" dir="18900000">
                  <a:prstClr val="black">
                    <a:alpha val="30000"/>
                  </a:prstClr>
                </a:inn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3600" b="0" i="0" u="none" strike="noStrike" kern="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endParaRPr>
              </a:p>
            </p:txBody>
          </p:sp>
          <p:sp>
            <p:nvSpPr>
              <p:cNvPr id="23" name="KSO_Shape"/>
              <p:cNvSpPr/>
              <p:nvPr/>
            </p:nvSpPr>
            <p:spPr bwMode="auto">
              <a:xfrm>
                <a:off x="4643568" y="3913270"/>
                <a:ext cx="504000" cy="4680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grpSp>
      <p:grpSp>
        <p:nvGrpSpPr>
          <p:cNvPr id="19" name="组合 23"/>
          <p:cNvGrpSpPr/>
          <p:nvPr/>
        </p:nvGrpSpPr>
        <p:grpSpPr>
          <a:xfrm>
            <a:off x="7905300" y="1512705"/>
            <a:ext cx="3469394" cy="1194679"/>
            <a:chOff x="5641560" y="1171408"/>
            <a:chExt cx="2602848" cy="896286"/>
          </a:xfrm>
        </p:grpSpPr>
        <p:sp>
          <p:nvSpPr>
            <p:cNvPr id="25" name="MH_Text_1"/>
            <p:cNvSpPr txBox="1">
              <a:spLocks noChangeArrowheads="1"/>
            </p:cNvSpPr>
            <p:nvPr>
              <p:custDataLst>
                <p:tags r:id="rId5"/>
              </p:custDataLst>
            </p:nvPr>
          </p:nvSpPr>
          <p:spPr bwMode="auto">
            <a:xfrm>
              <a:off x="5652120" y="1501552"/>
              <a:ext cx="2592288" cy="566142"/>
            </a:xfrm>
            <a:prstGeom prst="rect">
              <a:avLst/>
            </a:prstGeom>
            <a:noFill/>
            <a:ln w="9525">
              <a:noFill/>
              <a:miter lim="800000"/>
            </a:ln>
            <a:extLst>
              <a:ext uri="{909E8E84-426E-40DD-AFC4-6F175D3DCCD1}">
                <a14:hiddenFill xmlns=""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227940" indent="-227940" defTabSz="1027764">
                <a:spcBef>
                  <a:spcPct val="20000"/>
                </a:spcBef>
              </a:pPr>
              <a:r>
                <a:rPr lang="zh-CN" altLang="en-US" sz="1740" dirty="0" smtClean="0">
                  <a:solidFill>
                    <a:schemeClr val="tx1">
                      <a:lumMod val="65000"/>
                      <a:lumOff val="35000"/>
                    </a:schemeClr>
                  </a:solidFill>
                  <a:latin typeface="微软雅黑" pitchFamily="34" charset="-122"/>
                  <a:ea typeface="微软雅黑" pitchFamily="34" charset="-122"/>
                </a:rPr>
                <a:t>   互动问答模块为用户在线互动问答服务，是蜂窝</a:t>
              </a:r>
              <a:r>
                <a:rPr lang="en-US" altLang="zh-CN" sz="1740" dirty="0" smtClean="0">
                  <a:solidFill>
                    <a:schemeClr val="tx1">
                      <a:lumMod val="65000"/>
                      <a:lumOff val="35000"/>
                    </a:schemeClr>
                  </a:solidFill>
                  <a:latin typeface="微软雅黑" pitchFamily="34" charset="-122"/>
                  <a:ea typeface="微软雅黑" pitchFamily="34" charset="-122"/>
                </a:rPr>
                <a:t>V</a:t>
              </a:r>
              <a:r>
                <a:rPr lang="zh-CN" altLang="en-US" sz="1740" dirty="0" smtClean="0">
                  <a:solidFill>
                    <a:schemeClr val="tx1">
                      <a:lumMod val="65000"/>
                      <a:lumOff val="35000"/>
                    </a:schemeClr>
                  </a:solidFill>
                  <a:latin typeface="微软雅黑" pitchFamily="34" charset="-122"/>
                  <a:ea typeface="微软雅黑" pitchFamily="34" charset="-122"/>
                </a:rPr>
                <a:t>校园的核心模块</a:t>
              </a:r>
              <a:endParaRPr lang="en-US" altLang="zh-CN" sz="1740" dirty="0" smtClean="0">
                <a:solidFill>
                  <a:schemeClr val="tx1">
                    <a:lumMod val="65000"/>
                    <a:lumOff val="35000"/>
                  </a:schemeClr>
                </a:solidFill>
                <a:latin typeface="微软雅黑" pitchFamily="34" charset="-122"/>
                <a:ea typeface="微软雅黑" pitchFamily="34" charset="-122"/>
              </a:endParaRPr>
            </a:p>
          </p:txBody>
        </p:sp>
        <p:sp>
          <p:nvSpPr>
            <p:cNvPr id="26" name="MH_SubTitle_1"/>
            <p:cNvSpPr txBox="1">
              <a:spLocks noChangeArrowheads="1"/>
            </p:cNvSpPr>
            <p:nvPr>
              <p:custDataLst>
                <p:tags r:id="rId6"/>
              </p:custDataLst>
            </p:nvPr>
          </p:nvSpPr>
          <p:spPr bwMode="auto">
            <a:xfrm>
              <a:off x="5641560" y="1171408"/>
              <a:ext cx="1797844" cy="323255"/>
            </a:xfrm>
            <a:prstGeom prst="rect">
              <a:avLst/>
            </a:prstGeom>
            <a:noFill/>
            <a:ln w="25400" cap="flat" cmpd="sng" algn="ctr">
              <a:noFill/>
              <a:prstDash val="solid"/>
            </a:ln>
            <a:effectLst/>
          </p:spPr>
          <p:txBody>
            <a:bodyPr wrap="square" lIns="159936" tIns="0" rIns="159936"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7940" indent="-227940" defTabSz="1027764">
                <a:spcBef>
                  <a:spcPct val="20000"/>
                </a:spcBef>
              </a:pPr>
              <a:r>
                <a:rPr lang="zh-CN" altLang="en-US" sz="2000" dirty="0" smtClean="0">
                  <a:latin typeface="微软雅黑" pitchFamily="34" charset="-122"/>
                  <a:ea typeface="微软雅黑" pitchFamily="34" charset="-122"/>
                </a:rPr>
                <a:t>问题发表功能</a:t>
              </a:r>
              <a:endParaRPr lang="en-US" altLang="zh-CN" sz="2000" dirty="0" smtClean="0">
                <a:latin typeface="微软雅黑" pitchFamily="34" charset="-122"/>
                <a:ea typeface="微软雅黑" pitchFamily="34" charset="-122"/>
              </a:endParaRPr>
            </a:p>
          </p:txBody>
        </p:sp>
      </p:grpSp>
      <p:cxnSp>
        <p:nvCxnSpPr>
          <p:cNvPr id="27" name="直接连接符 26"/>
          <p:cNvCxnSpPr/>
          <p:nvPr/>
        </p:nvCxnSpPr>
        <p:spPr>
          <a:xfrm>
            <a:off x="6287143" y="2899346"/>
            <a:ext cx="5087550" cy="0"/>
          </a:xfrm>
          <a:prstGeom prst="line">
            <a:avLst/>
          </a:prstGeom>
          <a:noFill/>
          <a:ln w="9525" cap="flat" cmpd="sng" algn="ctr">
            <a:solidFill>
              <a:sysClr val="window" lastClr="FFFFFF">
                <a:lumMod val="65000"/>
              </a:sysClr>
            </a:solidFill>
            <a:prstDash val="sysDash"/>
          </a:ln>
          <a:effectLst/>
        </p:spPr>
      </p:cxnSp>
      <p:grpSp>
        <p:nvGrpSpPr>
          <p:cNvPr id="21" name="组合 27"/>
          <p:cNvGrpSpPr/>
          <p:nvPr/>
        </p:nvGrpSpPr>
        <p:grpSpPr>
          <a:xfrm>
            <a:off x="7919375" y="3278426"/>
            <a:ext cx="3455318" cy="1108626"/>
            <a:chOff x="5652120" y="2496108"/>
            <a:chExt cx="2592288" cy="831726"/>
          </a:xfrm>
        </p:grpSpPr>
        <p:sp>
          <p:nvSpPr>
            <p:cNvPr id="29" name="MH_Text_1"/>
            <p:cNvSpPr txBox="1">
              <a:spLocks noChangeArrowheads="1"/>
            </p:cNvSpPr>
            <p:nvPr>
              <p:custDataLst>
                <p:tags r:id="rId3"/>
              </p:custDataLst>
            </p:nvPr>
          </p:nvSpPr>
          <p:spPr bwMode="auto">
            <a:xfrm>
              <a:off x="5652120" y="2761692"/>
              <a:ext cx="2592288" cy="566142"/>
            </a:xfrm>
            <a:prstGeom prst="rect">
              <a:avLst/>
            </a:prstGeom>
            <a:noFill/>
            <a:ln w="9525">
              <a:noFill/>
              <a:miter lim="800000"/>
            </a:ln>
            <a:extLst>
              <a:ext uri="{909E8E84-426E-40DD-AFC4-6F175D3DCCD1}">
                <a14:hiddenFill xmlns=""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227940" indent="-227940" defTabSz="1027764">
                <a:spcBef>
                  <a:spcPct val="20000"/>
                </a:spcBef>
              </a:pPr>
              <a:r>
                <a:rPr lang="zh-CN" altLang="en-US" sz="1740" dirty="0" smtClean="0">
                  <a:solidFill>
                    <a:schemeClr val="tx1">
                      <a:lumMod val="65000"/>
                      <a:lumOff val="35000"/>
                    </a:schemeClr>
                  </a:solidFill>
                  <a:latin typeface="微软雅黑" pitchFamily="34" charset="-122"/>
                  <a:ea typeface="微软雅黑" pitchFamily="34" charset="-122"/>
                </a:rPr>
                <a:t>   模块提供用户撰写文章功能，始于其互动问答，但不止于互动问答</a:t>
              </a:r>
              <a:endParaRPr lang="en-US" altLang="zh-CN" sz="1740" dirty="0">
                <a:solidFill>
                  <a:schemeClr val="tx1">
                    <a:lumMod val="65000"/>
                    <a:lumOff val="35000"/>
                  </a:schemeClr>
                </a:solidFill>
                <a:latin typeface="微软雅黑" pitchFamily="34" charset="-122"/>
                <a:ea typeface="微软雅黑" pitchFamily="34" charset="-122"/>
              </a:endParaRPr>
            </a:p>
          </p:txBody>
        </p:sp>
        <p:sp>
          <p:nvSpPr>
            <p:cNvPr id="30" name="MH_SubTitle_1"/>
            <p:cNvSpPr txBox="1">
              <a:spLocks noChangeArrowheads="1"/>
            </p:cNvSpPr>
            <p:nvPr>
              <p:custDataLst>
                <p:tags r:id="rId4"/>
              </p:custDataLst>
            </p:nvPr>
          </p:nvSpPr>
          <p:spPr bwMode="auto">
            <a:xfrm>
              <a:off x="5652120" y="2496108"/>
              <a:ext cx="1797844" cy="323255"/>
            </a:xfrm>
            <a:prstGeom prst="rect">
              <a:avLst/>
            </a:prstGeom>
            <a:noFill/>
            <a:ln w="25400" cap="flat" cmpd="sng" algn="ctr">
              <a:noFill/>
              <a:prstDash val="solid"/>
            </a:ln>
            <a:effectLst/>
          </p:spPr>
          <p:txBody>
            <a:bodyPr wrap="square" lIns="159936" tIns="0" rIns="159936"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7940" indent="-227940" defTabSz="1027764">
                <a:spcBef>
                  <a:spcPct val="20000"/>
                </a:spcBef>
              </a:pPr>
              <a:r>
                <a:rPr lang="zh-CN" altLang="en-US" sz="2000" dirty="0" smtClean="0">
                  <a:latin typeface="微软雅黑" pitchFamily="34" charset="-122"/>
                  <a:ea typeface="微软雅黑" pitchFamily="34" charset="-122"/>
                </a:rPr>
                <a:t>文章发表功能</a:t>
              </a:r>
              <a:endParaRPr lang="en-US" altLang="zh-CN" sz="2000" dirty="0" smtClean="0">
                <a:latin typeface="微软雅黑" pitchFamily="34" charset="-122"/>
                <a:ea typeface="微软雅黑" pitchFamily="34" charset="-122"/>
              </a:endParaRPr>
            </a:p>
          </p:txBody>
        </p:sp>
      </p:grpSp>
      <p:grpSp>
        <p:nvGrpSpPr>
          <p:cNvPr id="24" name="组合 30"/>
          <p:cNvGrpSpPr/>
          <p:nvPr/>
        </p:nvGrpSpPr>
        <p:grpSpPr>
          <a:xfrm>
            <a:off x="7919372" y="4958099"/>
            <a:ext cx="3286692" cy="1108626"/>
            <a:chOff x="5652119" y="3756248"/>
            <a:chExt cx="2465780" cy="831726"/>
          </a:xfrm>
        </p:grpSpPr>
        <p:sp>
          <p:nvSpPr>
            <p:cNvPr id="32" name="MH_Text_1"/>
            <p:cNvSpPr txBox="1">
              <a:spLocks noChangeArrowheads="1"/>
            </p:cNvSpPr>
            <p:nvPr>
              <p:custDataLst>
                <p:tags r:id="rId1"/>
              </p:custDataLst>
            </p:nvPr>
          </p:nvSpPr>
          <p:spPr bwMode="auto">
            <a:xfrm>
              <a:off x="5652121" y="4021832"/>
              <a:ext cx="2465778" cy="566142"/>
            </a:xfrm>
            <a:prstGeom prst="rect">
              <a:avLst/>
            </a:prstGeom>
            <a:noFill/>
            <a:ln w="9525">
              <a:noFill/>
              <a:miter lim="800000"/>
            </a:ln>
            <a:extLst>
              <a:ext uri="{909E8E84-426E-40DD-AFC4-6F175D3DCCD1}">
                <a14:hiddenFill xmlns=""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227940" indent="-227940" defTabSz="1027764">
                <a:spcBef>
                  <a:spcPct val="20000"/>
                </a:spcBef>
              </a:pPr>
              <a:r>
                <a:rPr lang="zh-CN" altLang="en-US" sz="1740" dirty="0" smtClean="0">
                  <a:solidFill>
                    <a:schemeClr val="tx1">
                      <a:lumMod val="65000"/>
                      <a:lumOff val="35000"/>
                    </a:schemeClr>
                  </a:solidFill>
                  <a:latin typeface="微软雅黑" pitchFamily="34" charset="-122"/>
                  <a:ea typeface="微软雅黑" pitchFamily="34" charset="-122"/>
                </a:rPr>
                <a:t>   将所有学科问题根据学科进行分类 ，使互动问答更简洁、更高效</a:t>
              </a:r>
              <a:endParaRPr lang="en-US" altLang="zh-CN" sz="1740" dirty="0">
                <a:solidFill>
                  <a:schemeClr val="tx1">
                    <a:lumMod val="65000"/>
                    <a:lumOff val="35000"/>
                  </a:schemeClr>
                </a:solidFill>
                <a:latin typeface="微软雅黑" pitchFamily="34" charset="-122"/>
                <a:ea typeface="微软雅黑" pitchFamily="34" charset="-122"/>
              </a:endParaRPr>
            </a:p>
          </p:txBody>
        </p:sp>
        <p:sp>
          <p:nvSpPr>
            <p:cNvPr id="33" name="MH_SubTitle_1"/>
            <p:cNvSpPr txBox="1">
              <a:spLocks noChangeArrowheads="1"/>
            </p:cNvSpPr>
            <p:nvPr>
              <p:custDataLst>
                <p:tags r:id="rId2"/>
              </p:custDataLst>
            </p:nvPr>
          </p:nvSpPr>
          <p:spPr bwMode="auto">
            <a:xfrm>
              <a:off x="5652119" y="3756248"/>
              <a:ext cx="2108772" cy="323255"/>
            </a:xfrm>
            <a:prstGeom prst="rect">
              <a:avLst/>
            </a:prstGeom>
            <a:noFill/>
            <a:ln w="25400" cap="flat" cmpd="sng" algn="ctr">
              <a:noFill/>
              <a:prstDash val="solid"/>
            </a:ln>
            <a:effectLst/>
          </p:spPr>
          <p:txBody>
            <a:bodyPr wrap="square" lIns="159936" tIns="0" rIns="159936"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7940" indent="-227940" defTabSz="1027764">
                <a:spcBef>
                  <a:spcPct val="20000"/>
                </a:spcBef>
              </a:pPr>
              <a:r>
                <a:rPr lang="zh-CN" altLang="en-US" sz="2000" dirty="0" smtClean="0">
                  <a:latin typeface="微软雅黑" pitchFamily="34" charset="-122"/>
                  <a:ea typeface="微软雅黑" pitchFamily="34" charset="-122"/>
                </a:rPr>
                <a:t>问题</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学科分类模块</a:t>
              </a:r>
              <a:endParaRPr lang="en-US" altLang="zh-CN" sz="2000" dirty="0">
                <a:latin typeface="微软雅黑" pitchFamily="34" charset="-122"/>
                <a:ea typeface="微软雅黑" pitchFamily="34" charset="-122"/>
              </a:endParaRPr>
            </a:p>
          </p:txBody>
        </p:sp>
      </p:grpSp>
      <p:cxnSp>
        <p:nvCxnSpPr>
          <p:cNvPr id="34" name="直接连接符 33"/>
          <p:cNvCxnSpPr/>
          <p:nvPr/>
        </p:nvCxnSpPr>
        <p:spPr>
          <a:xfrm>
            <a:off x="6287143" y="4627005"/>
            <a:ext cx="5087550" cy="0"/>
          </a:xfrm>
          <a:prstGeom prst="line">
            <a:avLst/>
          </a:prstGeom>
          <a:noFill/>
          <a:ln w="9525" cap="flat" cmpd="sng" algn="ctr">
            <a:solidFill>
              <a:sysClr val="window" lastClr="FFFFFF">
                <a:lumMod val="65000"/>
              </a:sysClr>
            </a:solidFill>
            <a:prstDash val="sysDash"/>
          </a:ln>
          <a:effectLst/>
        </p:spPr>
      </p:cxnSp>
    </p:spTree>
  </p:cSld>
  <p:clrMapOvr>
    <a:masterClrMapping/>
  </p:clrMapOvr>
  <p:transition spd="slow">
    <p:cover/>
  </p:transition>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2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42" presetClass="path" presetSubtype="0" accel="50000" decel="50000" autoRev="1" fill="hold" nodeType="withEffect">
                                      <p:stCondLst>
                                        <p:cond delay="0"/>
                                      </p:stCondLst>
                                      <p:childTnLst>
                                        <p:animMotion origin="layout" path="M 3.33333E-6 -3.07621E-6 L -0.27952 0.22709 " pathEditMode="relative" rAng="0" ptsTypes="AA">
                                          <p:cBhvr>
                                            <p:cTn id="13" dur="1000" fill="hold"/>
                                            <p:tgtEl>
                                              <p:spTgt spid="9"/>
                                            </p:tgtEl>
                                            <p:attrNameLst>
                                              <p:attrName>ppt_x</p:attrName>
                                              <p:attrName>ppt_y</p:attrName>
                                            </p:attrNameLst>
                                          </p:cBhvr>
                                          <p:rCtr x="-13976" y="11355"/>
                                        </p:animMotion>
                                      </p:childTnLst>
                                    </p:cTn>
                                  </p:par>
                                  <p:par>
                                    <p:cTn id="14" presetID="8" presetClass="emph" presetSubtype="0" fill="hold" nodeType="withEffect">
                                      <p:stCondLst>
                                        <p:cond delay="0"/>
                                      </p:stCondLst>
                                      <p:childTnLst>
                                        <p:animRot by="21600000">
                                          <p:cBhvr>
                                            <p:cTn id="15" dur="2000" fill="hold"/>
                                            <p:tgtEl>
                                              <p:spTgt spid="9"/>
                                            </p:tgtEl>
                                            <p:attrNameLst>
                                              <p:attrName>r</p:attrName>
                                            </p:attrNameLst>
                                          </p:cBhvr>
                                        </p:animRot>
                                      </p:childTnLst>
                                    </p:cTn>
                                  </p:par>
                                  <p:par>
                                    <p:cTn id="16" presetID="10" presetClass="entr" presetSubtype="0" fill="hold" nodeType="withEffect">
                                      <p:stCondLst>
                                        <p:cond delay="1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par>
                                    <p:cTn id="19" presetID="42" presetClass="path" presetSubtype="0" accel="50000" decel="50000" autoRev="1" fill="hold" nodeType="withEffect">
                                      <p:stCondLst>
                                        <p:cond delay="250"/>
                                      </p:stCondLst>
                                      <p:childTnLst>
                                        <p:animMotion origin="layout" path="M 3.33333E-6 4.06048E-6 L -0.27952 -0.02284 " pathEditMode="relative" rAng="0" ptsTypes="AA">
                                          <p:cBhvr>
                                            <p:cTn id="20" dur="1000" fill="hold"/>
                                            <p:tgtEl>
                                              <p:spTgt spid="14"/>
                                            </p:tgtEl>
                                            <p:attrNameLst>
                                              <p:attrName>ppt_x</p:attrName>
                                              <p:attrName>ppt_y</p:attrName>
                                            </p:attrNameLst>
                                          </p:cBhvr>
                                          <p:rCtr x="-13976" y="-1142"/>
                                        </p:animMotion>
                                      </p:childTnLst>
                                    </p:cTn>
                                  </p:par>
                                  <p:par>
                                    <p:cTn id="21" presetID="8" presetClass="emph" presetSubtype="0" fill="hold" nodeType="withEffect">
                                      <p:stCondLst>
                                        <p:cond delay="250"/>
                                      </p:stCondLst>
                                      <p:childTnLst>
                                        <p:animRot by="21600000">
                                          <p:cBhvr>
                                            <p:cTn id="22" dur="2000" fill="hold"/>
                                            <p:tgtEl>
                                              <p:spTgt spid="14"/>
                                            </p:tgtEl>
                                            <p:attrNameLst>
                                              <p:attrName>r</p:attrName>
                                            </p:attrNameLst>
                                          </p:cBhvr>
                                        </p:animRot>
                                      </p:childTnLst>
                                    </p:cTn>
                                  </p:par>
                                  <p:par>
                                    <p:cTn id="23" presetID="10" presetClass="entr" presetSubtype="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par>
                                    <p:cTn id="26" presetID="42" presetClass="path" presetSubtype="0" accel="50000" decel="50000" autoRev="1" fill="hold" nodeType="withEffect">
                                      <p:stCondLst>
                                        <p:cond delay="500"/>
                                      </p:stCondLst>
                                      <p:childTnLst>
                                        <p:animMotion origin="layout" path="M 3.33333E-6 1.19716E-6 L -0.27952 -0.27276 " pathEditMode="relative" rAng="0" ptsTypes="AA">
                                          <p:cBhvr>
                                            <p:cTn id="27" dur="1000" fill="hold"/>
                                            <p:tgtEl>
                                              <p:spTgt spid="19"/>
                                            </p:tgtEl>
                                            <p:attrNameLst>
                                              <p:attrName>ppt_x</p:attrName>
                                              <p:attrName>ppt_y</p:attrName>
                                            </p:attrNameLst>
                                          </p:cBhvr>
                                          <p:rCtr x="-13976" y="-13638"/>
                                        </p:animMotion>
                                      </p:childTnLst>
                                    </p:cTn>
                                  </p:par>
                                  <p:par>
                                    <p:cTn id="28" presetID="8" presetClass="emph" presetSubtype="0" fill="hold" nodeType="withEffect">
                                      <p:stCondLst>
                                        <p:cond delay="500"/>
                                      </p:stCondLst>
                                      <p:childTnLst>
                                        <p:animRot by="21600000">
                                          <p:cBhvr>
                                            <p:cTn id="29" dur="2000" fill="hold"/>
                                            <p:tgtEl>
                                              <p:spTgt spid="19"/>
                                            </p:tgtEl>
                                            <p:attrNameLst>
                                              <p:attrName>r</p:attrName>
                                            </p:attrNameLst>
                                          </p:cBhvr>
                                        </p:animRo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42" presetClass="path" presetSubtype="0" accel="50000" decel="50000" autoRev="1" fill="hold" nodeType="withEffect">
                                      <p:stCondLst>
                                        <p:cond delay="0"/>
                                      </p:stCondLst>
                                      <p:childTnLst>
                                        <p:animMotion origin="layout" path="M 3.33333E-6 -3.07621E-6 L -0.27952 0.22709 " pathEditMode="relative" rAng="0" ptsTypes="AA">
                                          <p:cBhvr>
                                            <p:cTn id="13" dur="1000" fill="hold"/>
                                            <p:tgtEl>
                                              <p:spTgt spid="3"/>
                                            </p:tgtEl>
                                            <p:attrNameLst>
                                              <p:attrName>ppt_x</p:attrName>
                                              <p:attrName>ppt_y</p:attrName>
                                            </p:attrNameLst>
                                          </p:cBhvr>
                                          <p:rCtr x="-13976" y="11355"/>
                                        </p:animMotion>
                                      </p:childTnLst>
                                    </p:cTn>
                                  </p:par>
                                  <p:par>
                                    <p:cTn id="14" presetID="8" presetClass="emph" presetSubtype="0" fill="hold" nodeType="withEffect">
                                      <p:stCondLst>
                                        <p:cond delay="0"/>
                                      </p:stCondLst>
                                      <p:childTnLst>
                                        <p:animRot by="21600000">
                                          <p:cBhvr>
                                            <p:cTn id="15" dur="2000" fill="hold"/>
                                            <p:tgtEl>
                                              <p:spTgt spid="3"/>
                                            </p:tgtEl>
                                            <p:attrNameLst>
                                              <p:attrName>r</p:attrName>
                                            </p:attrNameLst>
                                          </p:cBhvr>
                                        </p:animRot>
                                      </p:childTnLst>
                                    </p:cTn>
                                  </p:par>
                                  <p:par>
                                    <p:cTn id="16" presetID="10" presetClass="entr" presetSubtype="0" fill="hold" nodeType="withEffect">
                                      <p:stCondLst>
                                        <p:cond delay="125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42" presetClass="path" presetSubtype="0" accel="50000" decel="50000" autoRev="1" fill="hold" nodeType="withEffect">
                                      <p:stCondLst>
                                        <p:cond delay="250"/>
                                      </p:stCondLst>
                                      <p:childTnLst>
                                        <p:animMotion origin="layout" path="M 3.33333E-6 4.06048E-6 L -0.27952 -0.02284 " pathEditMode="relative" rAng="0" ptsTypes="AA">
                                          <p:cBhvr>
                                            <p:cTn id="20" dur="1000" fill="hold"/>
                                            <p:tgtEl>
                                              <p:spTgt spid="9"/>
                                            </p:tgtEl>
                                            <p:attrNameLst>
                                              <p:attrName>ppt_x</p:attrName>
                                              <p:attrName>ppt_y</p:attrName>
                                            </p:attrNameLst>
                                          </p:cBhvr>
                                          <p:rCtr x="-13976" y="-1142"/>
                                        </p:animMotion>
                                      </p:childTnLst>
                                    </p:cTn>
                                  </p:par>
                                  <p:par>
                                    <p:cTn id="21" presetID="8" presetClass="emph" presetSubtype="0" fill="hold" nodeType="withEffect">
                                      <p:stCondLst>
                                        <p:cond delay="250"/>
                                      </p:stCondLst>
                                      <p:childTnLst>
                                        <p:animRot by="21600000">
                                          <p:cBhvr>
                                            <p:cTn id="22" dur="2000" fill="hold"/>
                                            <p:tgtEl>
                                              <p:spTgt spid="9"/>
                                            </p:tgtEl>
                                            <p:attrNameLst>
                                              <p:attrName>r</p:attrName>
                                            </p:attrNameLst>
                                          </p:cBhvr>
                                        </p:animRot>
                                      </p:childTnLst>
                                    </p:cTn>
                                  </p:par>
                                  <p:par>
                                    <p:cTn id="23" presetID="10" presetClass="entr" presetSubtype="0" fill="hold" nodeType="withEffect">
                                      <p:stCondLst>
                                        <p:cond delay="15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42" presetClass="path" presetSubtype="0" accel="50000" decel="50000" autoRev="1" fill="hold" nodeType="withEffect">
                                      <p:stCondLst>
                                        <p:cond delay="500"/>
                                      </p:stCondLst>
                                      <p:childTnLst>
                                        <p:animMotion origin="layout" path="M 3.33333E-6 1.19716E-6 L -0.27952 -0.27276 " pathEditMode="relative" rAng="0" ptsTypes="AA">
                                          <p:cBhvr>
                                            <p:cTn id="27" dur="1000" fill="hold"/>
                                            <p:tgtEl>
                                              <p:spTgt spid="14"/>
                                            </p:tgtEl>
                                            <p:attrNameLst>
                                              <p:attrName>ppt_x</p:attrName>
                                              <p:attrName>ppt_y</p:attrName>
                                            </p:attrNameLst>
                                          </p:cBhvr>
                                          <p:rCtr x="-13976" y="-13638"/>
                                        </p:animMotion>
                                      </p:childTnLst>
                                    </p:cTn>
                                  </p:par>
                                  <p:par>
                                    <p:cTn id="28" presetID="8" presetClass="emph" presetSubtype="0" fill="hold" nodeType="withEffect">
                                      <p:stCondLst>
                                        <p:cond delay="500"/>
                                      </p:stCondLst>
                                      <p:childTnLst>
                                        <p:animRot by="21600000">
                                          <p:cBhvr>
                                            <p:cTn id="29" dur="2000" fill="hold"/>
                                            <p:tgtEl>
                                              <p:spTgt spid="14"/>
                                            </p:tgtEl>
                                            <p:attrNameLst>
                                              <p:attrName>r</p:attrName>
                                            </p:attrNameLst>
                                          </p:cBhvr>
                                        </p:animRo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功能需求分析</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 name="组合 5"/>
          <p:cNvGrpSpPr/>
          <p:nvPr/>
        </p:nvGrpSpPr>
        <p:grpSpPr>
          <a:xfrm>
            <a:off x="816779" y="1881207"/>
            <a:ext cx="4781985" cy="4569452"/>
            <a:chOff x="611560" y="1366732"/>
            <a:chExt cx="3587596" cy="3428146"/>
          </a:xfrm>
        </p:grpSpPr>
        <p:pic>
          <p:nvPicPr>
            <p:cNvPr id="7" name="图片 6"/>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611560" y="1366732"/>
              <a:ext cx="3587596" cy="3428146"/>
            </a:xfrm>
            <a:prstGeom prst="rect">
              <a:avLst/>
            </a:prstGeom>
          </p:spPr>
        </p:pic>
        <p:sp>
          <p:nvSpPr>
            <p:cNvPr id="8" name="MH_Picture_3"/>
            <p:cNvSpPr/>
            <p:nvPr>
              <p:custDataLst>
                <p:tags r:id="rId13"/>
              </p:custDataLst>
            </p:nvPr>
          </p:nvSpPr>
          <p:spPr>
            <a:xfrm>
              <a:off x="746051" y="1496013"/>
              <a:ext cx="3204000" cy="1946273"/>
            </a:xfrm>
            <a:prstGeom prst="rect">
              <a:avLst/>
            </a:prstGeom>
            <a:blipFill dpi="0" rotWithShape="1">
              <a:blip r:embed="rId17" cstate="print"/>
              <a:srcRect/>
              <a:stretch>
                <a:fillRect/>
              </a:stretch>
            </a:blipFill>
            <a:ln w="25400" cap="flat" cmpd="sng" algn="ctr">
              <a:noFill/>
              <a:prstDash val="solid"/>
            </a:ln>
            <a:effectLst/>
          </p:spPr>
          <p:txBody>
            <a:bodyPr anchor="ctr"/>
            <a:lstStyle/>
            <a:p>
              <a:pPr algn="ctr">
                <a:defRPr/>
              </a:pPr>
              <a:endParaRPr lang="zh-CN" altLang="en-US" kern="0">
                <a:solidFill>
                  <a:prstClr val="white"/>
                </a:solidFill>
                <a:latin typeface="Arial" panose="020B0604020202020204"/>
                <a:ea typeface="微软雅黑" panose="020B0503020204020204" pitchFamily="34" charset="-122"/>
              </a:endParaRPr>
            </a:p>
          </p:txBody>
        </p:sp>
      </p:grpSp>
      <p:grpSp>
        <p:nvGrpSpPr>
          <p:cNvPr id="3" name="组合 8"/>
          <p:cNvGrpSpPr/>
          <p:nvPr/>
        </p:nvGrpSpPr>
        <p:grpSpPr>
          <a:xfrm>
            <a:off x="6287143" y="1391637"/>
            <a:ext cx="1247615" cy="1247615"/>
            <a:chOff x="4427568" y="1080577"/>
            <a:chExt cx="936000" cy="936000"/>
          </a:xfrm>
        </p:grpSpPr>
        <p:sp>
          <p:nvSpPr>
            <p:cNvPr id="10" name="MH_Other_10"/>
            <p:cNvSpPr/>
            <p:nvPr>
              <p:custDataLst>
                <p:tags r:id="rId11"/>
              </p:custDataLst>
            </p:nvPr>
          </p:nvSpPr>
          <p:spPr>
            <a:xfrm>
              <a:off x="4427568" y="1080577"/>
              <a:ext cx="936000" cy="936000"/>
            </a:xfrm>
            <a:prstGeom prst="donut">
              <a:avLst>
                <a:gd name="adj" fmla="val 9894"/>
              </a:avLst>
            </a:prstGeom>
            <a:gradFill flip="none" rotWithShape="1">
              <a:gsLst>
                <a:gs pos="100000">
                  <a:sysClr val="window" lastClr="FFFFFF"/>
                </a:gs>
                <a:gs pos="0">
                  <a:srgbClr val="E0E0E0"/>
                </a:gs>
              </a:gsLst>
              <a:lin ang="8100000" scaled="0"/>
              <a:tileRect/>
            </a:gradFill>
            <a:ln w="12700" cap="flat" cmpd="sng" algn="ctr">
              <a:gradFill>
                <a:gsLst>
                  <a:gs pos="100000">
                    <a:sysClr val="window" lastClr="FFFFFF">
                      <a:lumMod val="85000"/>
                    </a:sysClr>
                  </a:gs>
                  <a:gs pos="0">
                    <a:sysClr val="window" lastClr="FFFFFF"/>
                  </a:gs>
                </a:gsLst>
                <a:lin ang="8100000" scaled="0"/>
              </a:gradFill>
              <a:prstDash val="solid"/>
            </a:ln>
            <a:effectLst>
              <a:outerShdw blurRad="152400" dist="127000" dir="8100000" algn="tr" rotWithShape="0">
                <a:prstClr val="black">
                  <a:alpha val="32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endParaRPr>
            </a:p>
          </p:txBody>
        </p:sp>
        <p:grpSp>
          <p:nvGrpSpPr>
            <p:cNvPr id="6" name="组合 10"/>
            <p:cNvGrpSpPr/>
            <p:nvPr/>
          </p:nvGrpSpPr>
          <p:grpSpPr>
            <a:xfrm>
              <a:off x="4600269" y="1273948"/>
              <a:ext cx="590599" cy="590599"/>
              <a:chOff x="1117184" y="1303577"/>
              <a:chExt cx="720000" cy="720000"/>
            </a:xfrm>
          </p:grpSpPr>
          <p:sp>
            <p:nvSpPr>
              <p:cNvPr id="12" name="MH_Title_1"/>
              <p:cNvSpPr/>
              <p:nvPr>
                <p:custDataLst>
                  <p:tags r:id="rId12"/>
                </p:custDataLst>
              </p:nvPr>
            </p:nvSpPr>
            <p:spPr>
              <a:xfrm>
                <a:off x="1117184" y="1303577"/>
                <a:ext cx="720000" cy="720000"/>
              </a:xfrm>
              <a:prstGeom prst="ellipse">
                <a:avLst/>
              </a:prstGeom>
              <a:gradFill>
                <a:gsLst>
                  <a:gs pos="0">
                    <a:srgbClr val="0070C0"/>
                  </a:gs>
                  <a:gs pos="100000">
                    <a:srgbClr val="01559B"/>
                  </a:gs>
                </a:gsLst>
                <a:lin ang="0" scaled="0"/>
              </a:gradFill>
              <a:ln w="25400" cap="flat" cmpd="sng" algn="ctr">
                <a:noFill/>
                <a:prstDash val="solid"/>
              </a:ln>
              <a:effectLst>
                <a:innerShdw blurRad="63500" dist="50800" dir="18900000">
                  <a:prstClr val="black">
                    <a:alpha val="30000"/>
                  </a:prstClr>
                </a:inn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3600" b="0" i="0" u="none" strike="noStrike" kern="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endParaRPr>
              </a:p>
            </p:txBody>
          </p:sp>
          <p:sp>
            <p:nvSpPr>
              <p:cNvPr id="13" name="KSO_Shape"/>
              <p:cNvSpPr/>
              <p:nvPr/>
            </p:nvSpPr>
            <p:spPr bwMode="auto">
              <a:xfrm>
                <a:off x="1246586" y="1470899"/>
                <a:ext cx="461198" cy="385869"/>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6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6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5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grpSp>
      <p:grpSp>
        <p:nvGrpSpPr>
          <p:cNvPr id="9" name="组合 13"/>
          <p:cNvGrpSpPr/>
          <p:nvPr/>
        </p:nvGrpSpPr>
        <p:grpSpPr>
          <a:xfrm>
            <a:off x="6287143" y="3105372"/>
            <a:ext cx="1247615" cy="1247615"/>
            <a:chOff x="4427568" y="2283822"/>
            <a:chExt cx="936000" cy="936000"/>
          </a:xfrm>
        </p:grpSpPr>
        <p:sp>
          <p:nvSpPr>
            <p:cNvPr id="15" name="MH_Other_10"/>
            <p:cNvSpPr/>
            <p:nvPr>
              <p:custDataLst>
                <p:tags r:id="rId9"/>
              </p:custDataLst>
            </p:nvPr>
          </p:nvSpPr>
          <p:spPr>
            <a:xfrm>
              <a:off x="4427568" y="2283822"/>
              <a:ext cx="936000" cy="936000"/>
            </a:xfrm>
            <a:prstGeom prst="donut">
              <a:avLst>
                <a:gd name="adj" fmla="val 9894"/>
              </a:avLst>
            </a:prstGeom>
            <a:gradFill flip="none" rotWithShape="1">
              <a:gsLst>
                <a:gs pos="100000">
                  <a:sysClr val="window" lastClr="FFFFFF"/>
                </a:gs>
                <a:gs pos="0">
                  <a:srgbClr val="E0E0E0"/>
                </a:gs>
              </a:gsLst>
              <a:lin ang="8100000" scaled="0"/>
              <a:tileRect/>
            </a:gradFill>
            <a:ln w="12700" cap="flat" cmpd="sng" algn="ctr">
              <a:gradFill>
                <a:gsLst>
                  <a:gs pos="100000">
                    <a:sysClr val="window" lastClr="FFFFFF">
                      <a:lumMod val="85000"/>
                    </a:sysClr>
                  </a:gs>
                  <a:gs pos="0">
                    <a:sysClr val="window" lastClr="FFFFFF"/>
                  </a:gs>
                </a:gsLst>
                <a:lin ang="8100000" scaled="0"/>
              </a:gradFill>
              <a:prstDash val="solid"/>
            </a:ln>
            <a:effectLst>
              <a:outerShdw blurRad="152400" dist="1270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endParaRPr>
            </a:p>
          </p:txBody>
        </p:sp>
        <p:grpSp>
          <p:nvGrpSpPr>
            <p:cNvPr id="11" name="组合 15"/>
            <p:cNvGrpSpPr/>
            <p:nvPr/>
          </p:nvGrpSpPr>
          <p:grpSpPr>
            <a:xfrm>
              <a:off x="4607568" y="2491911"/>
              <a:ext cx="576000" cy="576000"/>
              <a:chOff x="5975988" y="2859822"/>
              <a:chExt cx="720000" cy="720000"/>
            </a:xfrm>
          </p:grpSpPr>
          <p:sp>
            <p:nvSpPr>
              <p:cNvPr id="17" name="MH_Title_1"/>
              <p:cNvSpPr/>
              <p:nvPr>
                <p:custDataLst>
                  <p:tags r:id="rId10"/>
                </p:custDataLst>
              </p:nvPr>
            </p:nvSpPr>
            <p:spPr>
              <a:xfrm>
                <a:off x="5975988" y="2859822"/>
                <a:ext cx="720000" cy="720000"/>
              </a:xfrm>
              <a:prstGeom prst="ellipse">
                <a:avLst/>
              </a:prstGeom>
              <a:gradFill>
                <a:gsLst>
                  <a:gs pos="0">
                    <a:srgbClr val="0070C0"/>
                  </a:gs>
                  <a:gs pos="100000">
                    <a:srgbClr val="01559B"/>
                  </a:gs>
                </a:gsLst>
                <a:lin ang="0" scaled="0"/>
              </a:gradFill>
              <a:ln w="25400" cap="flat" cmpd="sng" algn="ctr">
                <a:noFill/>
                <a:prstDash val="solid"/>
              </a:ln>
              <a:effectLst>
                <a:innerShdw blurRad="63500" dist="50800" dir="18900000">
                  <a:prstClr val="black">
                    <a:alpha val="30000"/>
                  </a:prstClr>
                </a:inn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3600" b="0" i="0" u="none" strike="noStrike" kern="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endParaRPr>
              </a:p>
            </p:txBody>
          </p:sp>
          <p:sp>
            <p:nvSpPr>
              <p:cNvPr id="18" name="KSO_Shape"/>
              <p:cNvSpPr/>
              <p:nvPr/>
            </p:nvSpPr>
            <p:spPr bwMode="auto">
              <a:xfrm>
                <a:off x="6073795" y="3038902"/>
                <a:ext cx="502102" cy="362350"/>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6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5"/>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grpSp>
      <p:grpSp>
        <p:nvGrpSpPr>
          <p:cNvPr id="14" name="组合 18"/>
          <p:cNvGrpSpPr/>
          <p:nvPr/>
        </p:nvGrpSpPr>
        <p:grpSpPr>
          <a:xfrm>
            <a:off x="6287143" y="4819106"/>
            <a:ext cx="1247615" cy="1247615"/>
            <a:chOff x="4427568" y="3651974"/>
            <a:chExt cx="936000" cy="936000"/>
          </a:xfrm>
        </p:grpSpPr>
        <p:sp>
          <p:nvSpPr>
            <p:cNvPr id="20" name="MH_Other_10"/>
            <p:cNvSpPr/>
            <p:nvPr>
              <p:custDataLst>
                <p:tags r:id="rId7"/>
              </p:custDataLst>
            </p:nvPr>
          </p:nvSpPr>
          <p:spPr>
            <a:xfrm>
              <a:off x="4427568" y="3651974"/>
              <a:ext cx="936000" cy="936000"/>
            </a:xfrm>
            <a:prstGeom prst="donut">
              <a:avLst>
                <a:gd name="adj" fmla="val 9894"/>
              </a:avLst>
            </a:prstGeom>
            <a:gradFill flip="none" rotWithShape="1">
              <a:gsLst>
                <a:gs pos="100000">
                  <a:sysClr val="window" lastClr="FFFFFF"/>
                </a:gs>
                <a:gs pos="0">
                  <a:srgbClr val="E0E0E0"/>
                </a:gs>
              </a:gsLst>
              <a:lin ang="8100000" scaled="0"/>
              <a:tileRect/>
            </a:gradFill>
            <a:ln w="12700" cap="flat" cmpd="sng" algn="ctr">
              <a:gradFill>
                <a:gsLst>
                  <a:gs pos="100000">
                    <a:sysClr val="window" lastClr="FFFFFF">
                      <a:lumMod val="85000"/>
                    </a:sysClr>
                  </a:gs>
                  <a:gs pos="0">
                    <a:sysClr val="window" lastClr="FFFFFF"/>
                  </a:gs>
                </a:gsLst>
                <a:lin ang="8100000" scaled="0"/>
              </a:gradFill>
              <a:prstDash val="solid"/>
            </a:ln>
            <a:effectLst>
              <a:outerShdw blurRad="152400" dist="1270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endParaRPr>
            </a:p>
          </p:txBody>
        </p:sp>
        <p:grpSp>
          <p:nvGrpSpPr>
            <p:cNvPr id="16" name="组合 20"/>
            <p:cNvGrpSpPr/>
            <p:nvPr/>
          </p:nvGrpSpPr>
          <p:grpSpPr>
            <a:xfrm>
              <a:off x="4607568" y="3859270"/>
              <a:ext cx="576000" cy="576000"/>
              <a:chOff x="4535568" y="3787270"/>
              <a:chExt cx="720000" cy="720000"/>
            </a:xfrm>
          </p:grpSpPr>
          <p:sp>
            <p:nvSpPr>
              <p:cNvPr id="22" name="MH_Title_1"/>
              <p:cNvSpPr/>
              <p:nvPr>
                <p:custDataLst>
                  <p:tags r:id="rId8"/>
                </p:custDataLst>
              </p:nvPr>
            </p:nvSpPr>
            <p:spPr>
              <a:xfrm>
                <a:off x="4535568" y="3787270"/>
                <a:ext cx="720000" cy="720000"/>
              </a:xfrm>
              <a:prstGeom prst="ellipse">
                <a:avLst/>
              </a:prstGeom>
              <a:gradFill>
                <a:gsLst>
                  <a:gs pos="0">
                    <a:srgbClr val="0070C0"/>
                  </a:gs>
                  <a:gs pos="100000">
                    <a:srgbClr val="01559B"/>
                  </a:gs>
                </a:gsLst>
                <a:lin ang="0" scaled="0"/>
              </a:gradFill>
              <a:ln w="25400" cap="flat" cmpd="sng" algn="ctr">
                <a:noFill/>
                <a:prstDash val="solid"/>
              </a:ln>
              <a:effectLst>
                <a:innerShdw blurRad="63500" dist="50800" dir="18900000">
                  <a:prstClr val="black">
                    <a:alpha val="30000"/>
                  </a:prstClr>
                </a:inn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3600" b="0" i="0" u="none" strike="noStrike" kern="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endParaRPr>
              </a:p>
            </p:txBody>
          </p:sp>
          <p:sp>
            <p:nvSpPr>
              <p:cNvPr id="23" name="KSO_Shape"/>
              <p:cNvSpPr/>
              <p:nvPr/>
            </p:nvSpPr>
            <p:spPr bwMode="auto">
              <a:xfrm>
                <a:off x="4643568" y="3913270"/>
                <a:ext cx="504000" cy="4680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grpSp>
      <p:grpSp>
        <p:nvGrpSpPr>
          <p:cNvPr id="19" name="组合 23"/>
          <p:cNvGrpSpPr/>
          <p:nvPr/>
        </p:nvGrpSpPr>
        <p:grpSpPr>
          <a:xfrm>
            <a:off x="7905300" y="1512705"/>
            <a:ext cx="3469394" cy="1194679"/>
            <a:chOff x="5641560" y="1171408"/>
            <a:chExt cx="2602848" cy="896286"/>
          </a:xfrm>
        </p:grpSpPr>
        <p:sp>
          <p:nvSpPr>
            <p:cNvPr id="25" name="MH_Text_1"/>
            <p:cNvSpPr txBox="1">
              <a:spLocks noChangeArrowheads="1"/>
            </p:cNvSpPr>
            <p:nvPr>
              <p:custDataLst>
                <p:tags r:id="rId5"/>
              </p:custDataLst>
            </p:nvPr>
          </p:nvSpPr>
          <p:spPr bwMode="auto">
            <a:xfrm>
              <a:off x="5652120" y="1501552"/>
              <a:ext cx="2592288" cy="566142"/>
            </a:xfrm>
            <a:prstGeom prst="rect">
              <a:avLst/>
            </a:prstGeom>
            <a:noFill/>
            <a:ln w="9525">
              <a:noFill/>
              <a:miter lim="800000"/>
            </a:ln>
            <a:extLst>
              <a:ext uri="{909E8E84-426E-40DD-AFC4-6F175D3DCCD1}">
                <a14:hiddenFill xmlns=""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227940" indent="-227940" defTabSz="1027764">
                <a:spcBef>
                  <a:spcPct val="20000"/>
                </a:spcBef>
              </a:pPr>
              <a:r>
                <a:rPr lang="zh-CN" altLang="en-US" sz="1740" dirty="0" smtClean="0">
                  <a:solidFill>
                    <a:schemeClr val="tx1">
                      <a:lumMod val="65000"/>
                      <a:lumOff val="35000"/>
                    </a:schemeClr>
                  </a:solidFill>
                  <a:latin typeface="微软雅黑" pitchFamily="34" charset="-122"/>
                  <a:ea typeface="微软雅黑" pitchFamily="34" charset="-122"/>
                </a:rPr>
                <a:t>   用户在互动问答模块或问题分类模块对问题进行解答</a:t>
              </a:r>
              <a:endParaRPr lang="en-US" altLang="zh-CN" sz="1740" dirty="0" smtClean="0">
                <a:solidFill>
                  <a:schemeClr val="tx1">
                    <a:lumMod val="65000"/>
                    <a:lumOff val="35000"/>
                  </a:schemeClr>
                </a:solidFill>
                <a:latin typeface="微软雅黑" pitchFamily="34" charset="-122"/>
                <a:ea typeface="微软雅黑" pitchFamily="34" charset="-122"/>
              </a:endParaRPr>
            </a:p>
          </p:txBody>
        </p:sp>
        <p:sp>
          <p:nvSpPr>
            <p:cNvPr id="26" name="MH_SubTitle_1"/>
            <p:cNvSpPr txBox="1">
              <a:spLocks noChangeArrowheads="1"/>
            </p:cNvSpPr>
            <p:nvPr>
              <p:custDataLst>
                <p:tags r:id="rId6"/>
              </p:custDataLst>
            </p:nvPr>
          </p:nvSpPr>
          <p:spPr bwMode="auto">
            <a:xfrm>
              <a:off x="5641560" y="1171408"/>
              <a:ext cx="1797844" cy="323255"/>
            </a:xfrm>
            <a:prstGeom prst="rect">
              <a:avLst/>
            </a:prstGeom>
            <a:noFill/>
            <a:ln w="25400" cap="flat" cmpd="sng" algn="ctr">
              <a:noFill/>
              <a:prstDash val="solid"/>
            </a:ln>
            <a:effectLst/>
          </p:spPr>
          <p:txBody>
            <a:bodyPr wrap="square" lIns="159936" tIns="0" rIns="159936"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7940" indent="-227940" defTabSz="1027764">
                <a:spcBef>
                  <a:spcPct val="20000"/>
                </a:spcBef>
              </a:pPr>
              <a:r>
                <a:rPr lang="zh-CN" altLang="en-US" sz="2000" dirty="0" smtClean="0">
                  <a:latin typeface="微软雅黑" pitchFamily="34" charset="-122"/>
                  <a:ea typeface="微软雅黑" pitchFamily="34" charset="-122"/>
                </a:rPr>
                <a:t>解答问题功能</a:t>
              </a:r>
              <a:endParaRPr lang="en-US" altLang="zh-CN" sz="2000" dirty="0" smtClean="0">
                <a:latin typeface="微软雅黑" pitchFamily="34" charset="-122"/>
                <a:ea typeface="微软雅黑" pitchFamily="34" charset="-122"/>
              </a:endParaRPr>
            </a:p>
          </p:txBody>
        </p:sp>
      </p:grpSp>
      <p:cxnSp>
        <p:nvCxnSpPr>
          <p:cNvPr id="27" name="直接连接符 26"/>
          <p:cNvCxnSpPr/>
          <p:nvPr/>
        </p:nvCxnSpPr>
        <p:spPr>
          <a:xfrm>
            <a:off x="6287143" y="2899346"/>
            <a:ext cx="5087550" cy="0"/>
          </a:xfrm>
          <a:prstGeom prst="line">
            <a:avLst/>
          </a:prstGeom>
          <a:noFill/>
          <a:ln w="9525" cap="flat" cmpd="sng" algn="ctr">
            <a:solidFill>
              <a:sysClr val="window" lastClr="FFFFFF">
                <a:lumMod val="65000"/>
              </a:sysClr>
            </a:solidFill>
            <a:prstDash val="sysDash"/>
          </a:ln>
          <a:effectLst/>
        </p:spPr>
      </p:cxnSp>
      <p:grpSp>
        <p:nvGrpSpPr>
          <p:cNvPr id="21" name="组合 27"/>
          <p:cNvGrpSpPr/>
          <p:nvPr/>
        </p:nvGrpSpPr>
        <p:grpSpPr>
          <a:xfrm>
            <a:off x="7919375" y="3278426"/>
            <a:ext cx="3455318" cy="1108626"/>
            <a:chOff x="5652120" y="2496108"/>
            <a:chExt cx="2592288" cy="831726"/>
          </a:xfrm>
        </p:grpSpPr>
        <p:sp>
          <p:nvSpPr>
            <p:cNvPr id="29" name="MH_Text_1"/>
            <p:cNvSpPr txBox="1">
              <a:spLocks noChangeArrowheads="1"/>
            </p:cNvSpPr>
            <p:nvPr>
              <p:custDataLst>
                <p:tags r:id="rId3"/>
              </p:custDataLst>
            </p:nvPr>
          </p:nvSpPr>
          <p:spPr bwMode="auto">
            <a:xfrm>
              <a:off x="5652120" y="2761692"/>
              <a:ext cx="2592288" cy="566142"/>
            </a:xfrm>
            <a:prstGeom prst="rect">
              <a:avLst/>
            </a:prstGeom>
            <a:noFill/>
            <a:ln w="9525">
              <a:noFill/>
              <a:miter lim="800000"/>
            </a:ln>
            <a:extLst>
              <a:ext uri="{909E8E84-426E-40DD-AFC4-6F175D3DCCD1}">
                <a14:hiddenFill xmlns=""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227940" indent="-227940" defTabSz="1027764">
                <a:spcBef>
                  <a:spcPct val="20000"/>
                </a:spcBef>
              </a:pPr>
              <a:r>
                <a:rPr lang="en-US" altLang="zh-CN" sz="1740" dirty="0" smtClean="0">
                  <a:solidFill>
                    <a:schemeClr val="tx1">
                      <a:lumMod val="65000"/>
                      <a:lumOff val="35000"/>
                    </a:schemeClr>
                  </a:solidFill>
                  <a:latin typeface="微软雅黑" pitchFamily="34" charset="-122"/>
                  <a:ea typeface="微软雅黑" pitchFamily="34" charset="-122"/>
                </a:rPr>
                <a:t>   </a:t>
              </a:r>
              <a:r>
                <a:rPr lang="zh-CN" altLang="en-US" sz="1740" dirty="0" smtClean="0">
                  <a:solidFill>
                    <a:schemeClr val="tx1">
                      <a:lumMod val="65000"/>
                      <a:lumOff val="35000"/>
                    </a:schemeClr>
                  </a:solidFill>
                  <a:latin typeface="微软雅黑" pitchFamily="34" charset="-122"/>
                  <a:ea typeface="微软雅黑" pitchFamily="34" charset="-122"/>
                </a:rPr>
                <a:t>用户可以预览其他用户的文章或下载文章</a:t>
              </a:r>
              <a:endParaRPr lang="en-US" altLang="zh-CN" sz="1740" dirty="0">
                <a:solidFill>
                  <a:schemeClr val="tx1">
                    <a:lumMod val="65000"/>
                    <a:lumOff val="35000"/>
                  </a:schemeClr>
                </a:solidFill>
                <a:latin typeface="微软雅黑" pitchFamily="34" charset="-122"/>
                <a:ea typeface="微软雅黑" pitchFamily="34" charset="-122"/>
              </a:endParaRPr>
            </a:p>
          </p:txBody>
        </p:sp>
        <p:sp>
          <p:nvSpPr>
            <p:cNvPr id="30" name="MH_SubTitle_1"/>
            <p:cNvSpPr txBox="1">
              <a:spLocks noChangeArrowheads="1"/>
            </p:cNvSpPr>
            <p:nvPr>
              <p:custDataLst>
                <p:tags r:id="rId4"/>
              </p:custDataLst>
            </p:nvPr>
          </p:nvSpPr>
          <p:spPr bwMode="auto">
            <a:xfrm>
              <a:off x="5652120" y="2496108"/>
              <a:ext cx="1797844" cy="323255"/>
            </a:xfrm>
            <a:prstGeom prst="rect">
              <a:avLst/>
            </a:prstGeom>
            <a:noFill/>
            <a:ln w="25400" cap="flat" cmpd="sng" algn="ctr">
              <a:noFill/>
              <a:prstDash val="solid"/>
            </a:ln>
            <a:effectLst/>
          </p:spPr>
          <p:txBody>
            <a:bodyPr wrap="square" lIns="159936" tIns="0" rIns="159936"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7940" indent="-227940" defTabSz="1027764">
                <a:spcBef>
                  <a:spcPct val="20000"/>
                </a:spcBef>
              </a:pPr>
              <a:r>
                <a:rPr lang="zh-CN" altLang="en-US" sz="2000" dirty="0" smtClean="0">
                  <a:latin typeface="微软雅黑" pitchFamily="34" charset="-122"/>
                  <a:ea typeface="微软雅黑" pitchFamily="34" charset="-122"/>
                </a:rPr>
                <a:t>文章预览功能</a:t>
              </a:r>
              <a:endParaRPr lang="en-US" altLang="zh-CN" sz="2000" dirty="0" smtClean="0">
                <a:latin typeface="微软雅黑" pitchFamily="34" charset="-122"/>
                <a:ea typeface="微软雅黑" pitchFamily="34" charset="-122"/>
              </a:endParaRPr>
            </a:p>
          </p:txBody>
        </p:sp>
      </p:grpSp>
      <p:grpSp>
        <p:nvGrpSpPr>
          <p:cNvPr id="24" name="组合 30"/>
          <p:cNvGrpSpPr/>
          <p:nvPr/>
        </p:nvGrpSpPr>
        <p:grpSpPr>
          <a:xfrm>
            <a:off x="7919372" y="4958099"/>
            <a:ext cx="3286692" cy="1108626"/>
            <a:chOff x="5652119" y="3756248"/>
            <a:chExt cx="2465780" cy="831726"/>
          </a:xfrm>
        </p:grpSpPr>
        <p:sp>
          <p:nvSpPr>
            <p:cNvPr id="32" name="MH_Text_1"/>
            <p:cNvSpPr txBox="1">
              <a:spLocks noChangeArrowheads="1"/>
            </p:cNvSpPr>
            <p:nvPr>
              <p:custDataLst>
                <p:tags r:id="rId1"/>
              </p:custDataLst>
            </p:nvPr>
          </p:nvSpPr>
          <p:spPr bwMode="auto">
            <a:xfrm>
              <a:off x="5652121" y="4021832"/>
              <a:ext cx="2465778" cy="566142"/>
            </a:xfrm>
            <a:prstGeom prst="rect">
              <a:avLst/>
            </a:prstGeom>
            <a:noFill/>
            <a:ln w="9525">
              <a:noFill/>
              <a:miter lim="800000"/>
            </a:ln>
            <a:extLst>
              <a:ext uri="{909E8E84-426E-40DD-AFC4-6F175D3DCCD1}">
                <a14:hiddenFill xmlns=""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227940" indent="-227940" defTabSz="1027764">
                <a:spcBef>
                  <a:spcPct val="20000"/>
                </a:spcBef>
              </a:pPr>
              <a:r>
                <a:rPr lang="zh-CN" altLang="en-US" sz="1740" dirty="0" smtClean="0">
                  <a:solidFill>
                    <a:schemeClr val="tx1">
                      <a:lumMod val="65000"/>
                      <a:lumOff val="35000"/>
                    </a:schemeClr>
                  </a:solidFill>
                  <a:latin typeface="微软雅黑" pitchFamily="34" charset="-122"/>
                  <a:ea typeface="微软雅黑" pitchFamily="34" charset="-122"/>
                </a:rPr>
                <a:t>   普通用户可以通过教师认证升级为教师身份</a:t>
              </a:r>
              <a:endParaRPr lang="en-US" altLang="zh-CN" sz="1740" dirty="0">
                <a:solidFill>
                  <a:schemeClr val="tx1">
                    <a:lumMod val="65000"/>
                    <a:lumOff val="35000"/>
                  </a:schemeClr>
                </a:solidFill>
                <a:latin typeface="微软雅黑" pitchFamily="34" charset="-122"/>
                <a:ea typeface="微软雅黑" pitchFamily="34" charset="-122"/>
              </a:endParaRPr>
            </a:p>
          </p:txBody>
        </p:sp>
        <p:sp>
          <p:nvSpPr>
            <p:cNvPr id="33" name="MH_SubTitle_1"/>
            <p:cNvSpPr txBox="1">
              <a:spLocks noChangeArrowheads="1"/>
            </p:cNvSpPr>
            <p:nvPr>
              <p:custDataLst>
                <p:tags r:id="rId2"/>
              </p:custDataLst>
            </p:nvPr>
          </p:nvSpPr>
          <p:spPr bwMode="auto">
            <a:xfrm>
              <a:off x="5652119" y="3756248"/>
              <a:ext cx="2108772" cy="323255"/>
            </a:xfrm>
            <a:prstGeom prst="rect">
              <a:avLst/>
            </a:prstGeom>
            <a:noFill/>
            <a:ln w="25400" cap="flat" cmpd="sng" algn="ctr">
              <a:noFill/>
              <a:prstDash val="solid"/>
            </a:ln>
            <a:effectLst/>
          </p:spPr>
          <p:txBody>
            <a:bodyPr wrap="square" lIns="159936" tIns="0" rIns="159936"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7940" indent="-227940" defTabSz="1027764">
                <a:spcBef>
                  <a:spcPct val="20000"/>
                </a:spcBef>
              </a:pPr>
              <a:r>
                <a:rPr lang="zh-CN" altLang="en-US" sz="2000" dirty="0" smtClean="0">
                  <a:latin typeface="微软雅黑" pitchFamily="34" charset="-122"/>
                  <a:ea typeface="微软雅黑" pitchFamily="34" charset="-122"/>
                </a:rPr>
                <a:t>认证教师功能</a:t>
              </a:r>
              <a:endParaRPr lang="en-US" altLang="zh-CN" sz="2000" dirty="0">
                <a:latin typeface="微软雅黑" pitchFamily="34" charset="-122"/>
                <a:ea typeface="微软雅黑" pitchFamily="34" charset="-122"/>
              </a:endParaRPr>
            </a:p>
          </p:txBody>
        </p:sp>
      </p:grpSp>
      <p:cxnSp>
        <p:nvCxnSpPr>
          <p:cNvPr id="34" name="直接连接符 33"/>
          <p:cNvCxnSpPr/>
          <p:nvPr/>
        </p:nvCxnSpPr>
        <p:spPr>
          <a:xfrm>
            <a:off x="6287143" y="4627005"/>
            <a:ext cx="5087550" cy="0"/>
          </a:xfrm>
          <a:prstGeom prst="line">
            <a:avLst/>
          </a:prstGeom>
          <a:noFill/>
          <a:ln w="9525" cap="flat" cmpd="sng" algn="ctr">
            <a:solidFill>
              <a:sysClr val="window" lastClr="FFFFFF">
                <a:lumMod val="65000"/>
              </a:sysClr>
            </a:solidFill>
            <a:prstDash val="sysDash"/>
          </a:ln>
          <a:effectLst/>
        </p:spPr>
      </p:cxnSp>
    </p:spTree>
  </p:cSld>
  <p:clrMapOvr>
    <a:masterClrMapping/>
  </p:clrMapOvr>
  <p:transition spd="slow">
    <p:cover/>
  </p:transition>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2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42" presetClass="path" presetSubtype="0" accel="50000" decel="50000" autoRev="1" fill="hold" nodeType="withEffect">
                                      <p:stCondLst>
                                        <p:cond delay="0"/>
                                      </p:stCondLst>
                                      <p:childTnLst>
                                        <p:animMotion origin="layout" path="M 3.33333E-6 -3.07621E-6 L -0.27952 0.22709 " pathEditMode="relative" rAng="0" ptsTypes="AA">
                                          <p:cBhvr>
                                            <p:cTn id="13" dur="1000" fill="hold"/>
                                            <p:tgtEl>
                                              <p:spTgt spid="9"/>
                                            </p:tgtEl>
                                            <p:attrNameLst>
                                              <p:attrName>ppt_x</p:attrName>
                                              <p:attrName>ppt_y</p:attrName>
                                            </p:attrNameLst>
                                          </p:cBhvr>
                                          <p:rCtr x="-13976" y="11355"/>
                                        </p:animMotion>
                                      </p:childTnLst>
                                    </p:cTn>
                                  </p:par>
                                  <p:par>
                                    <p:cTn id="14" presetID="8" presetClass="emph" presetSubtype="0" fill="hold" nodeType="withEffect">
                                      <p:stCondLst>
                                        <p:cond delay="0"/>
                                      </p:stCondLst>
                                      <p:childTnLst>
                                        <p:animRot by="21600000">
                                          <p:cBhvr>
                                            <p:cTn id="15" dur="2000" fill="hold"/>
                                            <p:tgtEl>
                                              <p:spTgt spid="9"/>
                                            </p:tgtEl>
                                            <p:attrNameLst>
                                              <p:attrName>r</p:attrName>
                                            </p:attrNameLst>
                                          </p:cBhvr>
                                        </p:animRot>
                                      </p:childTnLst>
                                    </p:cTn>
                                  </p:par>
                                  <p:par>
                                    <p:cTn id="16" presetID="10" presetClass="entr" presetSubtype="0" fill="hold" nodeType="withEffect">
                                      <p:stCondLst>
                                        <p:cond delay="1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par>
                                    <p:cTn id="19" presetID="42" presetClass="path" presetSubtype="0" accel="50000" decel="50000" autoRev="1" fill="hold" nodeType="withEffect">
                                      <p:stCondLst>
                                        <p:cond delay="250"/>
                                      </p:stCondLst>
                                      <p:childTnLst>
                                        <p:animMotion origin="layout" path="M 3.33333E-6 4.06048E-6 L -0.27952 -0.02284 " pathEditMode="relative" rAng="0" ptsTypes="AA">
                                          <p:cBhvr>
                                            <p:cTn id="20" dur="1000" fill="hold"/>
                                            <p:tgtEl>
                                              <p:spTgt spid="14"/>
                                            </p:tgtEl>
                                            <p:attrNameLst>
                                              <p:attrName>ppt_x</p:attrName>
                                              <p:attrName>ppt_y</p:attrName>
                                            </p:attrNameLst>
                                          </p:cBhvr>
                                          <p:rCtr x="-13976" y="-1142"/>
                                        </p:animMotion>
                                      </p:childTnLst>
                                    </p:cTn>
                                  </p:par>
                                  <p:par>
                                    <p:cTn id="21" presetID="8" presetClass="emph" presetSubtype="0" fill="hold" nodeType="withEffect">
                                      <p:stCondLst>
                                        <p:cond delay="250"/>
                                      </p:stCondLst>
                                      <p:childTnLst>
                                        <p:animRot by="21600000">
                                          <p:cBhvr>
                                            <p:cTn id="22" dur="2000" fill="hold"/>
                                            <p:tgtEl>
                                              <p:spTgt spid="14"/>
                                            </p:tgtEl>
                                            <p:attrNameLst>
                                              <p:attrName>r</p:attrName>
                                            </p:attrNameLst>
                                          </p:cBhvr>
                                        </p:animRot>
                                      </p:childTnLst>
                                    </p:cTn>
                                  </p:par>
                                  <p:par>
                                    <p:cTn id="23" presetID="10" presetClass="entr" presetSubtype="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par>
                                    <p:cTn id="26" presetID="42" presetClass="path" presetSubtype="0" accel="50000" decel="50000" autoRev="1" fill="hold" nodeType="withEffect">
                                      <p:stCondLst>
                                        <p:cond delay="500"/>
                                      </p:stCondLst>
                                      <p:childTnLst>
                                        <p:animMotion origin="layout" path="M 3.33333E-6 1.19716E-6 L -0.27952 -0.27276 " pathEditMode="relative" rAng="0" ptsTypes="AA">
                                          <p:cBhvr>
                                            <p:cTn id="27" dur="1000" fill="hold"/>
                                            <p:tgtEl>
                                              <p:spTgt spid="19"/>
                                            </p:tgtEl>
                                            <p:attrNameLst>
                                              <p:attrName>ppt_x</p:attrName>
                                              <p:attrName>ppt_y</p:attrName>
                                            </p:attrNameLst>
                                          </p:cBhvr>
                                          <p:rCtr x="-13976" y="-13638"/>
                                        </p:animMotion>
                                      </p:childTnLst>
                                    </p:cTn>
                                  </p:par>
                                  <p:par>
                                    <p:cTn id="28" presetID="8" presetClass="emph" presetSubtype="0" fill="hold" nodeType="withEffect">
                                      <p:stCondLst>
                                        <p:cond delay="500"/>
                                      </p:stCondLst>
                                      <p:childTnLst>
                                        <p:animRot by="21600000">
                                          <p:cBhvr>
                                            <p:cTn id="29" dur="2000" fill="hold"/>
                                            <p:tgtEl>
                                              <p:spTgt spid="19"/>
                                            </p:tgtEl>
                                            <p:attrNameLst>
                                              <p:attrName>r</p:attrName>
                                            </p:attrNameLst>
                                          </p:cBhvr>
                                        </p:animRo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42" presetClass="path" presetSubtype="0" accel="50000" decel="50000" autoRev="1" fill="hold" nodeType="withEffect">
                                      <p:stCondLst>
                                        <p:cond delay="0"/>
                                      </p:stCondLst>
                                      <p:childTnLst>
                                        <p:animMotion origin="layout" path="M 3.33333E-6 -3.07621E-6 L -0.27952 0.22709 " pathEditMode="relative" rAng="0" ptsTypes="AA">
                                          <p:cBhvr>
                                            <p:cTn id="13" dur="1000" fill="hold"/>
                                            <p:tgtEl>
                                              <p:spTgt spid="3"/>
                                            </p:tgtEl>
                                            <p:attrNameLst>
                                              <p:attrName>ppt_x</p:attrName>
                                              <p:attrName>ppt_y</p:attrName>
                                            </p:attrNameLst>
                                          </p:cBhvr>
                                          <p:rCtr x="-13976" y="11355"/>
                                        </p:animMotion>
                                      </p:childTnLst>
                                    </p:cTn>
                                  </p:par>
                                  <p:par>
                                    <p:cTn id="14" presetID="8" presetClass="emph" presetSubtype="0" fill="hold" nodeType="withEffect">
                                      <p:stCondLst>
                                        <p:cond delay="0"/>
                                      </p:stCondLst>
                                      <p:childTnLst>
                                        <p:animRot by="21600000">
                                          <p:cBhvr>
                                            <p:cTn id="15" dur="2000" fill="hold"/>
                                            <p:tgtEl>
                                              <p:spTgt spid="3"/>
                                            </p:tgtEl>
                                            <p:attrNameLst>
                                              <p:attrName>r</p:attrName>
                                            </p:attrNameLst>
                                          </p:cBhvr>
                                        </p:animRot>
                                      </p:childTnLst>
                                    </p:cTn>
                                  </p:par>
                                  <p:par>
                                    <p:cTn id="16" presetID="10" presetClass="entr" presetSubtype="0" fill="hold" nodeType="withEffect">
                                      <p:stCondLst>
                                        <p:cond delay="125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42" presetClass="path" presetSubtype="0" accel="50000" decel="50000" autoRev="1" fill="hold" nodeType="withEffect">
                                      <p:stCondLst>
                                        <p:cond delay="250"/>
                                      </p:stCondLst>
                                      <p:childTnLst>
                                        <p:animMotion origin="layout" path="M 3.33333E-6 4.06048E-6 L -0.27952 -0.02284 " pathEditMode="relative" rAng="0" ptsTypes="AA">
                                          <p:cBhvr>
                                            <p:cTn id="20" dur="1000" fill="hold"/>
                                            <p:tgtEl>
                                              <p:spTgt spid="9"/>
                                            </p:tgtEl>
                                            <p:attrNameLst>
                                              <p:attrName>ppt_x</p:attrName>
                                              <p:attrName>ppt_y</p:attrName>
                                            </p:attrNameLst>
                                          </p:cBhvr>
                                          <p:rCtr x="-13976" y="-1142"/>
                                        </p:animMotion>
                                      </p:childTnLst>
                                    </p:cTn>
                                  </p:par>
                                  <p:par>
                                    <p:cTn id="21" presetID="8" presetClass="emph" presetSubtype="0" fill="hold" nodeType="withEffect">
                                      <p:stCondLst>
                                        <p:cond delay="250"/>
                                      </p:stCondLst>
                                      <p:childTnLst>
                                        <p:animRot by="21600000">
                                          <p:cBhvr>
                                            <p:cTn id="22" dur="2000" fill="hold"/>
                                            <p:tgtEl>
                                              <p:spTgt spid="9"/>
                                            </p:tgtEl>
                                            <p:attrNameLst>
                                              <p:attrName>r</p:attrName>
                                            </p:attrNameLst>
                                          </p:cBhvr>
                                        </p:animRot>
                                      </p:childTnLst>
                                    </p:cTn>
                                  </p:par>
                                  <p:par>
                                    <p:cTn id="23" presetID="10" presetClass="entr" presetSubtype="0" fill="hold" nodeType="withEffect">
                                      <p:stCondLst>
                                        <p:cond delay="15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42" presetClass="path" presetSubtype="0" accel="50000" decel="50000" autoRev="1" fill="hold" nodeType="withEffect">
                                      <p:stCondLst>
                                        <p:cond delay="500"/>
                                      </p:stCondLst>
                                      <p:childTnLst>
                                        <p:animMotion origin="layout" path="M 3.33333E-6 1.19716E-6 L -0.27952 -0.27276 " pathEditMode="relative" rAng="0" ptsTypes="AA">
                                          <p:cBhvr>
                                            <p:cTn id="27" dur="1000" fill="hold"/>
                                            <p:tgtEl>
                                              <p:spTgt spid="14"/>
                                            </p:tgtEl>
                                            <p:attrNameLst>
                                              <p:attrName>ppt_x</p:attrName>
                                              <p:attrName>ppt_y</p:attrName>
                                            </p:attrNameLst>
                                          </p:cBhvr>
                                          <p:rCtr x="-13976" y="-13638"/>
                                        </p:animMotion>
                                      </p:childTnLst>
                                    </p:cTn>
                                  </p:par>
                                  <p:par>
                                    <p:cTn id="28" presetID="8" presetClass="emph" presetSubtype="0" fill="hold" nodeType="withEffect">
                                      <p:stCondLst>
                                        <p:cond delay="500"/>
                                      </p:stCondLst>
                                      <p:childTnLst>
                                        <p:animRot by="21600000">
                                          <p:cBhvr>
                                            <p:cTn id="29" dur="2000" fill="hold"/>
                                            <p:tgtEl>
                                              <p:spTgt spid="14"/>
                                            </p:tgtEl>
                                            <p:attrNameLst>
                                              <p:attrName>r</p:attrName>
                                            </p:attrNameLst>
                                          </p:cBhvr>
                                        </p:animRo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smtClean="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72040" y="2781227"/>
            <a:ext cx="7416605" cy="1318699"/>
          </a:xfrm>
          <a:prstGeom prst="rect">
            <a:avLst/>
          </a:prstGeom>
        </p:spPr>
        <p:txBody>
          <a:bodyPr wrap="square" lIns="117226" tIns="58613" rIns="117226" bIns="58613">
            <a:spAutoFit/>
          </a:bodyPr>
          <a:lstStyle/>
          <a:p>
            <a:pPr marL="227940" indent="-227940" defTabSz="1027764">
              <a:spcBef>
                <a:spcPct val="20000"/>
              </a:spcBef>
            </a:pPr>
            <a:r>
              <a:rPr lang="zh-CN" altLang="en-US" sz="5400" dirty="0" smtClean="0">
                <a:solidFill>
                  <a:schemeClr val="bg1"/>
                </a:solidFill>
                <a:latin typeface="冬青黑体简体中文 W3" pitchFamily="34" charset="-122"/>
                <a:ea typeface="冬青黑体简体中文 W3" pitchFamily="34" charset="-122"/>
              </a:rPr>
              <a:t>概要设计</a:t>
            </a:r>
            <a:endParaRPr lang="en-US" altLang="zh-CN" sz="5400" dirty="0" smtClean="0">
              <a:solidFill>
                <a:schemeClr val="bg1"/>
              </a:solidFill>
              <a:latin typeface="冬青黑体简体中文 W3" pitchFamily="34" charset="-122"/>
              <a:ea typeface="冬青黑体简体中文 W3" pitchFamily="34" charset="-122"/>
            </a:endParaRPr>
          </a:p>
          <a:p>
            <a:pPr marL="227940" indent="-227940" defTabSz="1027764">
              <a:spcBef>
                <a:spcPct val="20000"/>
              </a:spcBef>
            </a:pPr>
            <a:r>
              <a:rPr lang="zh-CN" altLang="en-US" sz="2000" dirty="0" smtClean="0">
                <a:solidFill>
                  <a:schemeClr val="bg1"/>
                </a:solidFill>
                <a:latin typeface="+mn-ea"/>
                <a:sym typeface="Source Han Serif SC" panose="02020400000000000000" pitchFamily="18" charset="-122"/>
              </a:rPr>
              <a:t> 项目总体设计方案</a:t>
            </a:r>
            <a:endParaRPr lang="en-US" altLang="zh-CN" sz="2000" dirty="0">
              <a:solidFill>
                <a:schemeClr val="bg1"/>
              </a:solidFill>
              <a:latin typeface="+mn-ea"/>
            </a:endParaRPr>
          </a:p>
        </p:txBody>
      </p:sp>
    </p:spTree>
    <p:custDataLst>
      <p:tags r:id="rId1"/>
    </p:custDataLst>
    <p:extLst>
      <p:ext uri="{BB962C8B-B14F-4D97-AF65-F5344CB8AC3E}">
        <p14:creationId xmlns="" xmlns:p14="http://schemas.microsoft.com/office/powerpoint/2010/main" val="427377412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smtClean="0"/>
              <a:t>系统功能结构图</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 name="组合 405"/>
          <p:cNvGrpSpPr/>
          <p:nvPr/>
        </p:nvGrpSpPr>
        <p:grpSpPr>
          <a:xfrm>
            <a:off x="3519132" y="1827435"/>
            <a:ext cx="8265431" cy="3588881"/>
            <a:chOff x="878569" y="2255517"/>
            <a:chExt cx="8635545" cy="3713332"/>
          </a:xfrm>
        </p:grpSpPr>
        <p:sp>
          <p:nvSpPr>
            <p:cNvPr id="233" name="Rectangle 15"/>
            <p:cNvSpPr>
              <a:spLocks noChangeArrowheads="1"/>
            </p:cNvSpPr>
            <p:nvPr/>
          </p:nvSpPr>
          <p:spPr bwMode="auto">
            <a:xfrm>
              <a:off x="4685635" y="2255517"/>
              <a:ext cx="1093788" cy="317531"/>
            </a:xfrm>
            <a:prstGeom prst="rect">
              <a:avLst/>
            </a:prstGeom>
            <a:gradFill>
              <a:gsLst>
                <a:gs pos="0">
                  <a:srgbClr val="0070C0"/>
                </a:gs>
                <a:gs pos="100000">
                  <a:srgbClr val="01559B"/>
                </a:gs>
              </a:gsLst>
              <a:lin ang="0" scaled="0"/>
            </a:grad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蜂窝</a:t>
              </a:r>
              <a:r>
                <a:rPr kumimoji="0" lang="en-US" altLang="zh-CN" sz="16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V</a:t>
              </a:r>
              <a:r>
                <a:rPr kumimoji="0" lang="zh-CN" altLang="en-US" sz="16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校园</a:t>
              </a:r>
            </a:p>
          </p:txBody>
        </p:sp>
        <p:grpSp>
          <p:nvGrpSpPr>
            <p:cNvPr id="3" name="组合 381"/>
            <p:cNvGrpSpPr/>
            <p:nvPr/>
          </p:nvGrpSpPr>
          <p:grpSpPr>
            <a:xfrm>
              <a:off x="878569" y="3225510"/>
              <a:ext cx="1665384" cy="2730068"/>
              <a:chOff x="1158488" y="2954922"/>
              <a:chExt cx="1665384" cy="2730068"/>
            </a:xfrm>
          </p:grpSpPr>
          <p:grpSp>
            <p:nvGrpSpPr>
              <p:cNvPr id="6" name="组合 180"/>
              <p:cNvGrpSpPr/>
              <p:nvPr/>
            </p:nvGrpSpPr>
            <p:grpSpPr>
              <a:xfrm>
                <a:off x="1328074" y="3304172"/>
                <a:ext cx="1296988" cy="704850"/>
                <a:chOff x="2682875" y="3516314"/>
                <a:chExt cx="1296988" cy="704850"/>
              </a:xfrm>
              <a:solidFill>
                <a:srgbClr val="DE5149"/>
              </a:solidFill>
            </p:grpSpPr>
            <p:sp>
              <p:nvSpPr>
                <p:cNvPr id="182" name="Line 52"/>
                <p:cNvSpPr>
                  <a:spLocks noChangeShapeType="1"/>
                </p:cNvSpPr>
                <p:nvPr/>
              </p:nvSpPr>
              <p:spPr bwMode="auto">
                <a:xfrm>
                  <a:off x="3370263"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183" name="Line 53"/>
                <p:cNvSpPr>
                  <a:spLocks noChangeShapeType="1"/>
                </p:cNvSpPr>
                <p:nvPr/>
              </p:nvSpPr>
              <p:spPr bwMode="auto">
                <a:xfrm flipH="1">
                  <a:off x="2682875" y="3792539"/>
                  <a:ext cx="1296988"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184" name="Line 54"/>
                <p:cNvSpPr>
                  <a:spLocks noChangeShapeType="1"/>
                </p:cNvSpPr>
                <p:nvPr/>
              </p:nvSpPr>
              <p:spPr bwMode="auto">
                <a:xfrm>
                  <a:off x="2686050"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185" name="Line 55"/>
                <p:cNvSpPr>
                  <a:spLocks noChangeShapeType="1"/>
                </p:cNvSpPr>
                <p:nvPr/>
              </p:nvSpPr>
              <p:spPr bwMode="auto">
                <a:xfrm>
                  <a:off x="311943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186" name="Line 56"/>
                <p:cNvSpPr>
                  <a:spLocks noChangeShapeType="1"/>
                </p:cNvSpPr>
                <p:nvPr/>
              </p:nvSpPr>
              <p:spPr bwMode="auto">
                <a:xfrm>
                  <a:off x="355758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187" name="Line 57"/>
                <p:cNvSpPr>
                  <a:spLocks noChangeShapeType="1"/>
                </p:cNvSpPr>
                <p:nvPr/>
              </p:nvSpPr>
              <p:spPr bwMode="auto">
                <a:xfrm>
                  <a:off x="397827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grpSp>
          <p:grpSp>
            <p:nvGrpSpPr>
              <p:cNvPr id="7" name="组合 236"/>
              <p:cNvGrpSpPr/>
              <p:nvPr/>
            </p:nvGrpSpPr>
            <p:grpSpPr>
              <a:xfrm>
                <a:off x="1192716" y="2954922"/>
                <a:ext cx="1590675" cy="339725"/>
                <a:chOff x="2603500" y="3167064"/>
                <a:chExt cx="1590675" cy="339725"/>
              </a:xfrm>
              <a:gradFill>
                <a:gsLst>
                  <a:gs pos="0">
                    <a:srgbClr val="0070C0"/>
                  </a:gs>
                  <a:gs pos="100000">
                    <a:srgbClr val="01559B"/>
                  </a:gs>
                </a:gsLst>
                <a:lin ang="0" scaled="0"/>
              </a:gradFill>
            </p:grpSpPr>
            <p:sp>
              <p:nvSpPr>
                <p:cNvPr id="238" name="Rectangle 9"/>
                <p:cNvSpPr>
                  <a:spLocks noChangeArrowheads="1"/>
                </p:cNvSpPr>
                <p:nvPr/>
              </p:nvSpPr>
              <p:spPr bwMode="auto">
                <a:xfrm>
                  <a:off x="2603500" y="3167064"/>
                  <a:ext cx="1590675"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39" name="Rectangle 15"/>
                <p:cNvSpPr>
                  <a:spLocks noChangeArrowheads="1"/>
                </p:cNvSpPr>
                <p:nvPr/>
              </p:nvSpPr>
              <p:spPr bwMode="auto">
                <a:xfrm>
                  <a:off x="2669284" y="3186097"/>
                  <a:ext cx="1424826"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管理员</a:t>
                  </a:r>
                </a:p>
              </p:txBody>
            </p:sp>
          </p:grpSp>
          <p:grpSp>
            <p:nvGrpSpPr>
              <p:cNvPr id="8" name="组合 266"/>
              <p:cNvGrpSpPr/>
              <p:nvPr/>
            </p:nvGrpSpPr>
            <p:grpSpPr>
              <a:xfrm>
                <a:off x="1158488" y="4004259"/>
                <a:ext cx="400110" cy="1680731"/>
                <a:chOff x="2513289" y="4216401"/>
                <a:chExt cx="400110" cy="1862138"/>
              </a:xfrm>
              <a:gradFill>
                <a:gsLst>
                  <a:gs pos="0">
                    <a:srgbClr val="0070C0"/>
                  </a:gs>
                  <a:gs pos="100000">
                    <a:srgbClr val="01559B"/>
                  </a:gs>
                </a:gsLst>
                <a:lin ang="0" scaled="0"/>
              </a:gradFill>
            </p:grpSpPr>
            <p:sp>
              <p:nvSpPr>
                <p:cNvPr id="268" name="Rectangle 19"/>
                <p:cNvSpPr>
                  <a:spLocks noChangeArrowheads="1"/>
                </p:cNvSpPr>
                <p:nvPr/>
              </p:nvSpPr>
              <p:spPr bwMode="auto">
                <a:xfrm>
                  <a:off x="2546350"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69" name="TextBox 111"/>
                <p:cNvSpPr txBox="1"/>
                <p:nvPr/>
              </p:nvSpPr>
              <p:spPr>
                <a:xfrm>
                  <a:off x="2513289"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监督内容</a:t>
                  </a:r>
                </a:p>
              </p:txBody>
            </p:sp>
          </p:grpSp>
          <p:grpSp>
            <p:nvGrpSpPr>
              <p:cNvPr id="9" name="组合 269"/>
              <p:cNvGrpSpPr/>
              <p:nvPr/>
            </p:nvGrpSpPr>
            <p:grpSpPr>
              <a:xfrm>
                <a:off x="1573158" y="4004259"/>
                <a:ext cx="400110" cy="1680731"/>
                <a:chOff x="2927959" y="4216401"/>
                <a:chExt cx="400110" cy="1862138"/>
              </a:xfrm>
              <a:gradFill>
                <a:gsLst>
                  <a:gs pos="0">
                    <a:srgbClr val="0070C0"/>
                  </a:gs>
                  <a:gs pos="100000">
                    <a:srgbClr val="01559B"/>
                  </a:gs>
                </a:gsLst>
                <a:lin ang="0" scaled="0"/>
              </a:gradFill>
            </p:grpSpPr>
            <p:sp>
              <p:nvSpPr>
                <p:cNvPr id="271" name="Rectangle 20"/>
                <p:cNvSpPr>
                  <a:spLocks noChangeArrowheads="1"/>
                </p:cNvSpPr>
                <p:nvPr/>
              </p:nvSpPr>
              <p:spPr bwMode="auto">
                <a:xfrm>
                  <a:off x="296862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72" name="TextBox 114"/>
                <p:cNvSpPr txBox="1"/>
                <p:nvPr/>
              </p:nvSpPr>
              <p:spPr>
                <a:xfrm>
                  <a:off x="2927959"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管理问题</a:t>
                  </a:r>
                </a:p>
              </p:txBody>
            </p:sp>
          </p:grpSp>
          <p:grpSp>
            <p:nvGrpSpPr>
              <p:cNvPr id="10" name="组合 272"/>
              <p:cNvGrpSpPr/>
              <p:nvPr/>
            </p:nvGrpSpPr>
            <p:grpSpPr>
              <a:xfrm>
                <a:off x="2009093" y="4004259"/>
                <a:ext cx="400110" cy="1680731"/>
                <a:chOff x="3363894" y="4216401"/>
                <a:chExt cx="400110" cy="1862138"/>
              </a:xfrm>
              <a:gradFill>
                <a:gsLst>
                  <a:gs pos="0">
                    <a:srgbClr val="0070C0"/>
                  </a:gs>
                  <a:gs pos="100000">
                    <a:srgbClr val="01559B"/>
                  </a:gs>
                </a:gsLst>
                <a:lin ang="0" scaled="0"/>
              </a:gradFill>
            </p:grpSpPr>
            <p:sp>
              <p:nvSpPr>
                <p:cNvPr id="274" name="Rectangle 21"/>
                <p:cNvSpPr>
                  <a:spLocks noChangeArrowheads="1"/>
                </p:cNvSpPr>
                <p:nvPr/>
              </p:nvSpPr>
              <p:spPr bwMode="auto">
                <a:xfrm>
                  <a:off x="33924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75" name="TextBox 117"/>
                <p:cNvSpPr txBox="1"/>
                <p:nvPr/>
              </p:nvSpPr>
              <p:spPr>
                <a:xfrm>
                  <a:off x="3363894"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发布消息</a:t>
                  </a:r>
                </a:p>
              </p:txBody>
            </p:sp>
          </p:grpSp>
          <p:grpSp>
            <p:nvGrpSpPr>
              <p:cNvPr id="11" name="组合 275"/>
              <p:cNvGrpSpPr/>
              <p:nvPr/>
            </p:nvGrpSpPr>
            <p:grpSpPr>
              <a:xfrm>
                <a:off x="2423762" y="4004259"/>
                <a:ext cx="400110" cy="1680731"/>
                <a:chOff x="3778563" y="4216401"/>
                <a:chExt cx="400110" cy="1862138"/>
              </a:xfrm>
              <a:gradFill>
                <a:gsLst>
                  <a:gs pos="0">
                    <a:srgbClr val="0070C0"/>
                  </a:gs>
                  <a:gs pos="100000">
                    <a:srgbClr val="01559B"/>
                  </a:gs>
                </a:gsLst>
                <a:lin ang="0" scaled="0"/>
              </a:gradFill>
            </p:grpSpPr>
            <p:sp>
              <p:nvSpPr>
                <p:cNvPr id="277" name="Rectangle 22"/>
                <p:cNvSpPr>
                  <a:spLocks noChangeArrowheads="1"/>
                </p:cNvSpPr>
                <p:nvPr/>
              </p:nvSpPr>
              <p:spPr bwMode="auto">
                <a:xfrm>
                  <a:off x="3814763"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78" name="TextBox 120"/>
                <p:cNvSpPr txBox="1"/>
                <p:nvPr/>
              </p:nvSpPr>
              <p:spPr>
                <a:xfrm>
                  <a:off x="3778563"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教师评审</a:t>
                  </a:r>
                </a:p>
              </p:txBody>
            </p:sp>
          </p:grpSp>
        </p:grpSp>
        <p:grpSp>
          <p:nvGrpSpPr>
            <p:cNvPr id="12" name="组合 323"/>
            <p:cNvGrpSpPr/>
            <p:nvPr/>
          </p:nvGrpSpPr>
          <p:grpSpPr>
            <a:xfrm>
              <a:off x="8230842" y="3209731"/>
              <a:ext cx="1283272" cy="2730068"/>
              <a:chOff x="6347177" y="3384130"/>
              <a:chExt cx="1283272" cy="2730068"/>
            </a:xfrm>
          </p:grpSpPr>
          <p:grpSp>
            <p:nvGrpSpPr>
              <p:cNvPr id="13" name="组合 201"/>
              <p:cNvGrpSpPr/>
              <p:nvPr/>
            </p:nvGrpSpPr>
            <p:grpSpPr>
              <a:xfrm>
                <a:off x="6549362" y="3733380"/>
                <a:ext cx="881063" cy="704850"/>
                <a:chOff x="6532563" y="3516314"/>
                <a:chExt cx="881063" cy="704850"/>
              </a:xfrm>
              <a:solidFill>
                <a:srgbClr val="DE5149"/>
              </a:solidFill>
            </p:grpSpPr>
            <p:sp>
              <p:nvSpPr>
                <p:cNvPr id="203" name="Line 70"/>
                <p:cNvSpPr>
                  <a:spLocks noChangeShapeType="1"/>
                </p:cNvSpPr>
                <p:nvPr/>
              </p:nvSpPr>
              <p:spPr bwMode="auto">
                <a:xfrm>
                  <a:off x="6970713"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04" name="Line 71"/>
                <p:cNvSpPr>
                  <a:spLocks noChangeShapeType="1"/>
                </p:cNvSpPr>
                <p:nvPr/>
              </p:nvSpPr>
              <p:spPr bwMode="auto">
                <a:xfrm flipH="1">
                  <a:off x="6532563" y="3792539"/>
                  <a:ext cx="881063"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05" name="Line 72"/>
                <p:cNvSpPr>
                  <a:spLocks noChangeShapeType="1"/>
                </p:cNvSpPr>
                <p:nvPr/>
              </p:nvSpPr>
              <p:spPr bwMode="auto">
                <a:xfrm>
                  <a:off x="653573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06" name="Line 73"/>
                <p:cNvSpPr>
                  <a:spLocks noChangeShapeType="1"/>
                </p:cNvSpPr>
                <p:nvPr/>
              </p:nvSpPr>
              <p:spPr bwMode="auto">
                <a:xfrm>
                  <a:off x="6970713"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07" name="Line 74"/>
                <p:cNvSpPr>
                  <a:spLocks noChangeShapeType="1"/>
                </p:cNvSpPr>
                <p:nvPr/>
              </p:nvSpPr>
              <p:spPr bwMode="auto">
                <a:xfrm>
                  <a:off x="740727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grpSp>
          <p:grpSp>
            <p:nvGrpSpPr>
              <p:cNvPr id="14" name="组合 242"/>
              <p:cNvGrpSpPr/>
              <p:nvPr/>
            </p:nvGrpSpPr>
            <p:grpSpPr>
              <a:xfrm>
                <a:off x="6398549" y="3384130"/>
                <a:ext cx="1231900" cy="339725"/>
                <a:chOff x="6381750" y="3167064"/>
                <a:chExt cx="1231900" cy="339725"/>
              </a:xfrm>
              <a:gradFill>
                <a:gsLst>
                  <a:gs pos="0">
                    <a:srgbClr val="0070C0"/>
                  </a:gs>
                  <a:gs pos="100000">
                    <a:srgbClr val="01559B"/>
                  </a:gs>
                </a:gsLst>
                <a:lin ang="0" scaled="0"/>
              </a:gradFill>
            </p:grpSpPr>
            <p:sp>
              <p:nvSpPr>
                <p:cNvPr id="244" name="Rectangle 11"/>
                <p:cNvSpPr>
                  <a:spLocks noChangeArrowheads="1"/>
                </p:cNvSpPr>
                <p:nvPr/>
              </p:nvSpPr>
              <p:spPr bwMode="auto">
                <a:xfrm>
                  <a:off x="6381750" y="3167064"/>
                  <a:ext cx="1231900"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45" name="Rectangle 15"/>
                <p:cNvSpPr>
                  <a:spLocks noChangeArrowheads="1"/>
                </p:cNvSpPr>
                <p:nvPr/>
              </p:nvSpPr>
              <p:spPr bwMode="auto">
                <a:xfrm>
                  <a:off x="6403923" y="3186097"/>
                  <a:ext cx="1166812"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教师身份</a:t>
                  </a:r>
                </a:p>
              </p:txBody>
            </p:sp>
          </p:grpSp>
          <p:grpSp>
            <p:nvGrpSpPr>
              <p:cNvPr id="15" name="组合 290"/>
              <p:cNvGrpSpPr/>
              <p:nvPr/>
            </p:nvGrpSpPr>
            <p:grpSpPr>
              <a:xfrm>
                <a:off x="6347177" y="4433467"/>
                <a:ext cx="400110" cy="1680731"/>
                <a:chOff x="6330378" y="4216401"/>
                <a:chExt cx="400110" cy="1862138"/>
              </a:xfrm>
              <a:gradFill>
                <a:gsLst>
                  <a:gs pos="0">
                    <a:srgbClr val="0070C0"/>
                  </a:gs>
                  <a:gs pos="100000">
                    <a:srgbClr val="01559B"/>
                  </a:gs>
                </a:gsLst>
                <a:lin ang="0" scaled="0"/>
              </a:gradFill>
            </p:grpSpPr>
            <p:sp>
              <p:nvSpPr>
                <p:cNvPr id="292" name="Rectangle 27"/>
                <p:cNvSpPr>
                  <a:spLocks noChangeArrowheads="1"/>
                </p:cNvSpPr>
                <p:nvPr/>
              </p:nvSpPr>
              <p:spPr bwMode="auto">
                <a:xfrm>
                  <a:off x="6372225"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93" name="TextBox 135"/>
                <p:cNvSpPr txBox="1"/>
                <p:nvPr/>
              </p:nvSpPr>
              <p:spPr>
                <a:xfrm>
                  <a:off x="6330378"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权威解答</a:t>
                  </a:r>
                </a:p>
              </p:txBody>
            </p:sp>
          </p:grpSp>
          <p:grpSp>
            <p:nvGrpSpPr>
              <p:cNvPr id="16" name="组合 293"/>
              <p:cNvGrpSpPr/>
              <p:nvPr/>
            </p:nvGrpSpPr>
            <p:grpSpPr>
              <a:xfrm>
                <a:off x="6783112" y="4433467"/>
                <a:ext cx="400110" cy="1680731"/>
                <a:chOff x="6766313" y="4216401"/>
                <a:chExt cx="400110" cy="1862138"/>
              </a:xfrm>
              <a:gradFill>
                <a:gsLst>
                  <a:gs pos="0">
                    <a:srgbClr val="0070C0"/>
                  </a:gs>
                  <a:gs pos="100000">
                    <a:srgbClr val="01559B"/>
                  </a:gs>
                </a:gsLst>
                <a:lin ang="0" scaled="0"/>
              </a:gradFill>
            </p:grpSpPr>
            <p:sp>
              <p:nvSpPr>
                <p:cNvPr id="295" name="Rectangle 28"/>
                <p:cNvSpPr>
                  <a:spLocks noChangeArrowheads="1"/>
                </p:cNvSpPr>
                <p:nvPr/>
              </p:nvSpPr>
              <p:spPr bwMode="auto">
                <a:xfrm>
                  <a:off x="6794500"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96" name="TextBox 138"/>
                <p:cNvSpPr txBox="1"/>
                <p:nvPr/>
              </p:nvSpPr>
              <p:spPr>
                <a:xfrm>
                  <a:off x="6766313"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发布文章</a:t>
                  </a:r>
                </a:p>
              </p:txBody>
            </p:sp>
          </p:grpSp>
          <p:grpSp>
            <p:nvGrpSpPr>
              <p:cNvPr id="17" name="组合 296"/>
              <p:cNvGrpSpPr/>
              <p:nvPr/>
            </p:nvGrpSpPr>
            <p:grpSpPr>
              <a:xfrm>
                <a:off x="7197781" y="4433467"/>
                <a:ext cx="400110" cy="1680731"/>
                <a:chOff x="7180982" y="4216401"/>
                <a:chExt cx="400110" cy="1862138"/>
              </a:xfrm>
              <a:gradFill>
                <a:gsLst>
                  <a:gs pos="0">
                    <a:srgbClr val="0070C0"/>
                  </a:gs>
                  <a:gs pos="100000">
                    <a:srgbClr val="01559B"/>
                  </a:gs>
                </a:gsLst>
                <a:lin ang="0" scaled="0"/>
              </a:gradFill>
            </p:grpSpPr>
            <p:sp>
              <p:nvSpPr>
                <p:cNvPr id="298" name="Rectangle 29"/>
                <p:cNvSpPr>
                  <a:spLocks noChangeArrowheads="1"/>
                </p:cNvSpPr>
                <p:nvPr/>
              </p:nvSpPr>
              <p:spPr bwMode="auto">
                <a:xfrm>
                  <a:off x="721677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99" name="TextBox 141"/>
                <p:cNvSpPr txBox="1"/>
                <p:nvPr/>
              </p:nvSpPr>
              <p:spPr>
                <a:xfrm>
                  <a:off x="7180982"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发布问题</a:t>
                  </a:r>
                </a:p>
              </p:txBody>
            </p:sp>
          </p:grpSp>
        </p:grpSp>
        <p:grpSp>
          <p:nvGrpSpPr>
            <p:cNvPr id="18" name="组合 365"/>
            <p:cNvGrpSpPr/>
            <p:nvPr/>
          </p:nvGrpSpPr>
          <p:grpSpPr>
            <a:xfrm>
              <a:off x="3055603" y="3226339"/>
              <a:ext cx="4265442" cy="2742510"/>
              <a:chOff x="5769981" y="3309486"/>
              <a:chExt cx="4265442" cy="2742510"/>
            </a:xfrm>
          </p:grpSpPr>
          <p:grpSp>
            <p:nvGrpSpPr>
              <p:cNvPr id="19" name="组合 344"/>
              <p:cNvGrpSpPr/>
              <p:nvPr/>
            </p:nvGrpSpPr>
            <p:grpSpPr>
              <a:xfrm>
                <a:off x="7134695" y="3309486"/>
                <a:ext cx="1590675" cy="623888"/>
                <a:chOff x="5847071" y="3318816"/>
                <a:chExt cx="1590675" cy="623888"/>
              </a:xfrm>
            </p:grpSpPr>
            <p:sp>
              <p:nvSpPr>
                <p:cNvPr id="196" name="Line 64"/>
                <p:cNvSpPr>
                  <a:spLocks noChangeShapeType="1"/>
                </p:cNvSpPr>
                <p:nvPr/>
              </p:nvSpPr>
              <p:spPr bwMode="auto">
                <a:xfrm>
                  <a:off x="6655271" y="3668066"/>
                  <a:ext cx="0" cy="274638"/>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grpSp>
              <p:nvGrpSpPr>
                <p:cNvPr id="20" name="组合 239"/>
                <p:cNvGrpSpPr/>
                <p:nvPr/>
              </p:nvGrpSpPr>
              <p:grpSpPr>
                <a:xfrm>
                  <a:off x="5847071" y="3318816"/>
                  <a:ext cx="1590675" cy="339725"/>
                  <a:chOff x="4505325" y="3167064"/>
                  <a:chExt cx="1590675" cy="339725"/>
                </a:xfrm>
                <a:gradFill>
                  <a:gsLst>
                    <a:gs pos="0">
                      <a:srgbClr val="0070C0"/>
                    </a:gs>
                    <a:gs pos="100000">
                      <a:srgbClr val="01559B"/>
                    </a:gs>
                  </a:gsLst>
                  <a:lin ang="0" scaled="0"/>
                </a:gradFill>
              </p:grpSpPr>
              <p:sp>
                <p:nvSpPr>
                  <p:cNvPr id="241" name="Rectangle 10"/>
                  <p:cNvSpPr>
                    <a:spLocks noChangeArrowheads="1"/>
                  </p:cNvSpPr>
                  <p:nvPr/>
                </p:nvSpPr>
                <p:spPr bwMode="auto">
                  <a:xfrm>
                    <a:off x="4505325" y="3167064"/>
                    <a:ext cx="1590675"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42" name="Rectangle 15"/>
                  <p:cNvSpPr>
                    <a:spLocks noChangeArrowheads="1"/>
                  </p:cNvSpPr>
                  <p:nvPr/>
                </p:nvSpPr>
                <p:spPr bwMode="auto">
                  <a:xfrm>
                    <a:off x="4583809" y="3186097"/>
                    <a:ext cx="1424826"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学生</a:t>
                    </a:r>
                    <a:r>
                      <a:rPr lang="zh-CN" altLang="en-US" sz="1600" kern="0" dirty="0" smtClean="0">
                        <a:solidFill>
                          <a:srgbClr val="F8F8F8"/>
                        </a:solidFill>
                        <a:latin typeface="微软雅黑" panose="020B0503020204020204" pitchFamily="34" charset="-122"/>
                        <a:ea typeface="微软雅黑" panose="020B0503020204020204" pitchFamily="34" charset="-122"/>
                      </a:rPr>
                      <a:t>用户</a:t>
                    </a:r>
                    <a:endParaRPr kumimoji="0" lang="zh-CN" altLang="en-US" sz="16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endParaRPr>
                  </a:p>
                </p:txBody>
              </p:sp>
            </p:grpSp>
          </p:grpSp>
          <p:grpSp>
            <p:nvGrpSpPr>
              <p:cNvPr id="21" name="组合 278"/>
              <p:cNvGrpSpPr/>
              <p:nvPr/>
            </p:nvGrpSpPr>
            <p:grpSpPr>
              <a:xfrm>
                <a:off x="5769981" y="4368153"/>
                <a:ext cx="400110" cy="1680731"/>
                <a:chOff x="4512210" y="4216401"/>
                <a:chExt cx="400110" cy="1862138"/>
              </a:xfrm>
              <a:gradFill>
                <a:gsLst>
                  <a:gs pos="0">
                    <a:srgbClr val="0070C0"/>
                  </a:gs>
                  <a:gs pos="100000">
                    <a:srgbClr val="01559B"/>
                  </a:gs>
                </a:gsLst>
                <a:lin ang="0" scaled="0"/>
              </a:gradFill>
            </p:grpSpPr>
            <p:sp>
              <p:nvSpPr>
                <p:cNvPr id="280" name="Rectangle 23"/>
                <p:cNvSpPr>
                  <a:spLocks noChangeArrowheads="1"/>
                </p:cNvSpPr>
                <p:nvPr/>
              </p:nvSpPr>
              <p:spPr bwMode="auto">
                <a:xfrm>
                  <a:off x="45481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81" name="TextBox 123"/>
                <p:cNvSpPr txBox="1"/>
                <p:nvPr/>
              </p:nvSpPr>
              <p:spPr>
                <a:xfrm>
                  <a:off x="4512210"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互动问答</a:t>
                  </a:r>
                </a:p>
              </p:txBody>
            </p:sp>
          </p:grpSp>
          <p:grpSp>
            <p:nvGrpSpPr>
              <p:cNvPr id="22" name="组合 281"/>
              <p:cNvGrpSpPr/>
              <p:nvPr/>
            </p:nvGrpSpPr>
            <p:grpSpPr>
              <a:xfrm>
                <a:off x="6184651" y="4368153"/>
                <a:ext cx="400110" cy="1680731"/>
                <a:chOff x="4926880" y="4216401"/>
                <a:chExt cx="400110" cy="1862138"/>
              </a:xfrm>
              <a:gradFill>
                <a:gsLst>
                  <a:gs pos="0">
                    <a:srgbClr val="0070C0"/>
                  </a:gs>
                  <a:gs pos="100000">
                    <a:srgbClr val="01559B"/>
                  </a:gs>
                </a:gsLst>
                <a:lin ang="0" scaled="0"/>
              </a:gradFill>
            </p:grpSpPr>
            <p:sp>
              <p:nvSpPr>
                <p:cNvPr id="283" name="Rectangle 24"/>
                <p:cNvSpPr>
                  <a:spLocks noChangeArrowheads="1"/>
                </p:cNvSpPr>
                <p:nvPr/>
              </p:nvSpPr>
              <p:spPr bwMode="auto">
                <a:xfrm>
                  <a:off x="4970463"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84" name="TextBox 126"/>
                <p:cNvSpPr txBox="1"/>
                <p:nvPr/>
              </p:nvSpPr>
              <p:spPr>
                <a:xfrm>
                  <a:off x="4926880"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问题发表</a:t>
                  </a:r>
                </a:p>
              </p:txBody>
            </p:sp>
          </p:grpSp>
          <p:grpSp>
            <p:nvGrpSpPr>
              <p:cNvPr id="23" name="组合 284"/>
              <p:cNvGrpSpPr/>
              <p:nvPr/>
            </p:nvGrpSpPr>
            <p:grpSpPr>
              <a:xfrm>
                <a:off x="6620586" y="4368153"/>
                <a:ext cx="400110" cy="1680731"/>
                <a:chOff x="5362815" y="4216401"/>
                <a:chExt cx="400110" cy="1862138"/>
              </a:xfrm>
              <a:gradFill>
                <a:gsLst>
                  <a:gs pos="0">
                    <a:srgbClr val="0070C0"/>
                  </a:gs>
                  <a:gs pos="100000">
                    <a:srgbClr val="01559B"/>
                  </a:gs>
                </a:gsLst>
                <a:lin ang="0" scaled="0"/>
              </a:gradFill>
            </p:grpSpPr>
            <p:sp>
              <p:nvSpPr>
                <p:cNvPr id="286" name="Rectangle 25"/>
                <p:cNvSpPr>
                  <a:spLocks noChangeArrowheads="1"/>
                </p:cNvSpPr>
                <p:nvPr/>
              </p:nvSpPr>
              <p:spPr bwMode="auto">
                <a:xfrm>
                  <a:off x="5394325"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87" name="TextBox 129"/>
                <p:cNvSpPr txBox="1"/>
                <p:nvPr/>
              </p:nvSpPr>
              <p:spPr>
                <a:xfrm>
                  <a:off x="5362815"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分享问题</a:t>
                  </a:r>
                </a:p>
              </p:txBody>
            </p:sp>
          </p:grpSp>
          <p:grpSp>
            <p:nvGrpSpPr>
              <p:cNvPr id="24" name="组合 287"/>
              <p:cNvGrpSpPr/>
              <p:nvPr/>
            </p:nvGrpSpPr>
            <p:grpSpPr>
              <a:xfrm>
                <a:off x="7035255" y="4368153"/>
                <a:ext cx="400110" cy="1680731"/>
                <a:chOff x="5777484" y="4216401"/>
                <a:chExt cx="400110" cy="1862138"/>
              </a:xfrm>
              <a:gradFill>
                <a:gsLst>
                  <a:gs pos="0">
                    <a:srgbClr val="0070C0"/>
                  </a:gs>
                  <a:gs pos="100000">
                    <a:srgbClr val="01559B"/>
                  </a:gs>
                </a:gsLst>
                <a:lin ang="0" scaled="0"/>
              </a:gradFill>
            </p:grpSpPr>
            <p:sp>
              <p:nvSpPr>
                <p:cNvPr id="289" name="Rectangle 26"/>
                <p:cNvSpPr>
                  <a:spLocks noChangeArrowheads="1"/>
                </p:cNvSpPr>
                <p:nvPr/>
              </p:nvSpPr>
              <p:spPr bwMode="auto">
                <a:xfrm>
                  <a:off x="58181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90" name="TextBox 132"/>
                <p:cNvSpPr txBox="1"/>
                <p:nvPr/>
              </p:nvSpPr>
              <p:spPr>
                <a:xfrm>
                  <a:off x="5777484"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点赞功能</a:t>
                  </a:r>
                </a:p>
              </p:txBody>
            </p:sp>
          </p:grpSp>
          <p:grpSp>
            <p:nvGrpSpPr>
              <p:cNvPr id="25" name="组合 343"/>
              <p:cNvGrpSpPr/>
              <p:nvPr/>
            </p:nvGrpSpPr>
            <p:grpSpPr>
              <a:xfrm>
                <a:off x="5966296" y="3941116"/>
                <a:ext cx="2589310" cy="434911"/>
                <a:chOff x="5966296" y="3941116"/>
                <a:chExt cx="2589310" cy="434911"/>
              </a:xfrm>
            </p:grpSpPr>
            <p:sp>
              <p:nvSpPr>
                <p:cNvPr id="197" name="Line 65"/>
                <p:cNvSpPr>
                  <a:spLocks noChangeShapeType="1"/>
                </p:cNvSpPr>
                <p:nvPr/>
              </p:nvSpPr>
              <p:spPr bwMode="auto">
                <a:xfrm flipH="1">
                  <a:off x="5966296" y="3944291"/>
                  <a:ext cx="1298575" cy="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198" name="Line 66"/>
                <p:cNvSpPr>
                  <a:spLocks noChangeShapeType="1"/>
                </p:cNvSpPr>
                <p:nvPr/>
              </p:nvSpPr>
              <p:spPr bwMode="auto">
                <a:xfrm>
                  <a:off x="5969471" y="3941116"/>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199" name="Line 67"/>
                <p:cNvSpPr>
                  <a:spLocks noChangeShapeType="1"/>
                </p:cNvSpPr>
                <p:nvPr/>
              </p:nvSpPr>
              <p:spPr bwMode="auto">
                <a:xfrm>
                  <a:off x="6406034" y="3941116"/>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200" name="Line 68"/>
                <p:cNvSpPr>
                  <a:spLocks noChangeShapeType="1"/>
                </p:cNvSpPr>
                <p:nvPr/>
              </p:nvSpPr>
              <p:spPr bwMode="auto">
                <a:xfrm>
                  <a:off x="6842596" y="3941116"/>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27" name="Line 65"/>
                <p:cNvSpPr>
                  <a:spLocks noChangeShapeType="1"/>
                </p:cNvSpPr>
                <p:nvPr/>
              </p:nvSpPr>
              <p:spPr bwMode="auto">
                <a:xfrm flipH="1">
                  <a:off x="7257031" y="3947402"/>
                  <a:ext cx="1298575" cy="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28" name="Line 66"/>
                <p:cNvSpPr>
                  <a:spLocks noChangeShapeType="1"/>
                </p:cNvSpPr>
                <p:nvPr/>
              </p:nvSpPr>
              <p:spPr bwMode="auto">
                <a:xfrm>
                  <a:off x="7260206" y="394422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29" name="Line 67"/>
                <p:cNvSpPr>
                  <a:spLocks noChangeShapeType="1"/>
                </p:cNvSpPr>
                <p:nvPr/>
              </p:nvSpPr>
              <p:spPr bwMode="auto">
                <a:xfrm>
                  <a:off x="7696769" y="394422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30" name="Line 68"/>
                <p:cNvSpPr>
                  <a:spLocks noChangeShapeType="1"/>
                </p:cNvSpPr>
                <p:nvPr/>
              </p:nvSpPr>
              <p:spPr bwMode="auto">
                <a:xfrm>
                  <a:off x="8133331" y="394422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31" name="Line 69"/>
                <p:cNvSpPr>
                  <a:spLocks noChangeShapeType="1"/>
                </p:cNvSpPr>
                <p:nvPr/>
              </p:nvSpPr>
              <p:spPr bwMode="auto">
                <a:xfrm>
                  <a:off x="8554019" y="394422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grpSp>
          <p:grpSp>
            <p:nvGrpSpPr>
              <p:cNvPr id="26" name="组合 331"/>
              <p:cNvGrpSpPr/>
              <p:nvPr/>
            </p:nvGrpSpPr>
            <p:grpSpPr>
              <a:xfrm>
                <a:off x="7471262" y="4371264"/>
                <a:ext cx="400110" cy="1680731"/>
                <a:chOff x="4512210" y="4216401"/>
                <a:chExt cx="400110" cy="1862138"/>
              </a:xfrm>
              <a:gradFill>
                <a:gsLst>
                  <a:gs pos="0">
                    <a:srgbClr val="0070C0"/>
                  </a:gs>
                  <a:gs pos="100000">
                    <a:srgbClr val="01559B"/>
                  </a:gs>
                </a:gsLst>
                <a:lin ang="0" scaled="0"/>
              </a:gradFill>
            </p:grpSpPr>
            <p:sp>
              <p:nvSpPr>
                <p:cNvPr id="333" name="Rectangle 23"/>
                <p:cNvSpPr>
                  <a:spLocks noChangeArrowheads="1"/>
                </p:cNvSpPr>
                <p:nvPr/>
              </p:nvSpPr>
              <p:spPr bwMode="auto">
                <a:xfrm>
                  <a:off x="45481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34" name="TextBox 123"/>
                <p:cNvSpPr txBox="1"/>
                <p:nvPr/>
              </p:nvSpPr>
              <p:spPr>
                <a:xfrm>
                  <a:off x="4512210"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撰写文章</a:t>
                  </a:r>
                </a:p>
              </p:txBody>
            </p:sp>
          </p:grpSp>
          <p:grpSp>
            <p:nvGrpSpPr>
              <p:cNvPr id="27" name="组合 334"/>
              <p:cNvGrpSpPr/>
              <p:nvPr/>
            </p:nvGrpSpPr>
            <p:grpSpPr>
              <a:xfrm>
                <a:off x="7885932" y="4371264"/>
                <a:ext cx="400110" cy="1680731"/>
                <a:chOff x="4926880" y="4216401"/>
                <a:chExt cx="400110" cy="1862138"/>
              </a:xfrm>
              <a:gradFill>
                <a:gsLst>
                  <a:gs pos="0">
                    <a:srgbClr val="0070C0"/>
                  </a:gs>
                  <a:gs pos="100000">
                    <a:srgbClr val="01559B"/>
                  </a:gs>
                </a:gsLst>
                <a:lin ang="0" scaled="0"/>
              </a:gradFill>
            </p:grpSpPr>
            <p:sp>
              <p:nvSpPr>
                <p:cNvPr id="336" name="Rectangle 24"/>
                <p:cNvSpPr>
                  <a:spLocks noChangeArrowheads="1"/>
                </p:cNvSpPr>
                <p:nvPr/>
              </p:nvSpPr>
              <p:spPr bwMode="auto">
                <a:xfrm>
                  <a:off x="4970463"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37" name="TextBox 126"/>
                <p:cNvSpPr txBox="1"/>
                <p:nvPr/>
              </p:nvSpPr>
              <p:spPr>
                <a:xfrm>
                  <a:off x="4926880"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管理问题</a:t>
                  </a:r>
                </a:p>
              </p:txBody>
            </p:sp>
          </p:grpSp>
          <p:grpSp>
            <p:nvGrpSpPr>
              <p:cNvPr id="28" name="组合 337"/>
              <p:cNvGrpSpPr/>
              <p:nvPr/>
            </p:nvGrpSpPr>
            <p:grpSpPr>
              <a:xfrm>
                <a:off x="8321867" y="4371264"/>
                <a:ext cx="400110" cy="1680731"/>
                <a:chOff x="5362815" y="4216401"/>
                <a:chExt cx="400110" cy="1862138"/>
              </a:xfrm>
              <a:gradFill>
                <a:gsLst>
                  <a:gs pos="0">
                    <a:srgbClr val="0070C0"/>
                  </a:gs>
                  <a:gs pos="100000">
                    <a:srgbClr val="01559B"/>
                  </a:gs>
                </a:gsLst>
                <a:lin ang="0" scaled="0"/>
              </a:gradFill>
            </p:grpSpPr>
            <p:sp>
              <p:nvSpPr>
                <p:cNvPr id="339" name="Rectangle 25"/>
                <p:cNvSpPr>
                  <a:spLocks noChangeArrowheads="1"/>
                </p:cNvSpPr>
                <p:nvPr/>
              </p:nvSpPr>
              <p:spPr bwMode="auto">
                <a:xfrm>
                  <a:off x="5394325"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40" name="TextBox 129"/>
                <p:cNvSpPr txBox="1"/>
                <p:nvPr/>
              </p:nvSpPr>
              <p:spPr>
                <a:xfrm>
                  <a:off x="5362815"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管理文章</a:t>
                  </a:r>
                </a:p>
              </p:txBody>
            </p:sp>
          </p:grpSp>
          <p:grpSp>
            <p:nvGrpSpPr>
              <p:cNvPr id="29" name="组合 364"/>
              <p:cNvGrpSpPr/>
              <p:nvPr/>
            </p:nvGrpSpPr>
            <p:grpSpPr>
              <a:xfrm>
                <a:off x="8553079" y="3944225"/>
                <a:ext cx="1296988" cy="431800"/>
                <a:chOff x="9766058" y="3962887"/>
                <a:chExt cx="1296988" cy="431800"/>
              </a:xfrm>
            </p:grpSpPr>
            <p:sp>
              <p:nvSpPr>
                <p:cNvPr id="348" name="Line 53"/>
                <p:cNvSpPr>
                  <a:spLocks noChangeShapeType="1"/>
                </p:cNvSpPr>
                <p:nvPr/>
              </p:nvSpPr>
              <p:spPr bwMode="auto">
                <a:xfrm flipH="1">
                  <a:off x="9766058" y="3966062"/>
                  <a:ext cx="1296988" cy="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50" name="Line 55"/>
                <p:cNvSpPr>
                  <a:spLocks noChangeShapeType="1"/>
                </p:cNvSpPr>
                <p:nvPr/>
              </p:nvSpPr>
              <p:spPr bwMode="auto">
                <a:xfrm>
                  <a:off x="10202621" y="396288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51" name="Line 56"/>
                <p:cNvSpPr>
                  <a:spLocks noChangeShapeType="1"/>
                </p:cNvSpPr>
                <p:nvPr/>
              </p:nvSpPr>
              <p:spPr bwMode="auto">
                <a:xfrm>
                  <a:off x="10640771" y="396288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52" name="Line 57"/>
                <p:cNvSpPr>
                  <a:spLocks noChangeShapeType="1"/>
                </p:cNvSpPr>
                <p:nvPr/>
              </p:nvSpPr>
              <p:spPr bwMode="auto">
                <a:xfrm>
                  <a:off x="11061458" y="396288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grpSp>
          <p:grpSp>
            <p:nvGrpSpPr>
              <p:cNvPr id="30" name="组合 352"/>
              <p:cNvGrpSpPr/>
              <p:nvPr/>
            </p:nvGrpSpPr>
            <p:grpSpPr>
              <a:xfrm>
                <a:off x="8766047" y="4371263"/>
                <a:ext cx="400110" cy="1680731"/>
                <a:chOff x="2513289" y="4216401"/>
                <a:chExt cx="400110" cy="1862138"/>
              </a:xfrm>
              <a:gradFill>
                <a:gsLst>
                  <a:gs pos="0">
                    <a:srgbClr val="0070C0"/>
                  </a:gs>
                  <a:gs pos="100000">
                    <a:srgbClr val="01559B"/>
                  </a:gs>
                </a:gsLst>
                <a:lin ang="0" scaled="0"/>
              </a:gradFill>
            </p:grpSpPr>
            <p:sp>
              <p:nvSpPr>
                <p:cNvPr id="354" name="Rectangle 19"/>
                <p:cNvSpPr>
                  <a:spLocks noChangeArrowheads="1"/>
                </p:cNvSpPr>
                <p:nvPr/>
              </p:nvSpPr>
              <p:spPr bwMode="auto">
                <a:xfrm>
                  <a:off x="2546350"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55" name="TextBox 111"/>
                <p:cNvSpPr txBox="1"/>
                <p:nvPr/>
              </p:nvSpPr>
              <p:spPr>
                <a:xfrm>
                  <a:off x="2513289"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查看解答</a:t>
                  </a:r>
                </a:p>
              </p:txBody>
            </p:sp>
          </p:grpSp>
          <p:grpSp>
            <p:nvGrpSpPr>
              <p:cNvPr id="31" name="组合 355"/>
              <p:cNvGrpSpPr/>
              <p:nvPr/>
            </p:nvGrpSpPr>
            <p:grpSpPr>
              <a:xfrm>
                <a:off x="9180717" y="4371263"/>
                <a:ext cx="400110" cy="1680731"/>
                <a:chOff x="2927959" y="4216401"/>
                <a:chExt cx="400110" cy="1862138"/>
              </a:xfrm>
              <a:gradFill>
                <a:gsLst>
                  <a:gs pos="0">
                    <a:srgbClr val="0070C0"/>
                  </a:gs>
                  <a:gs pos="100000">
                    <a:srgbClr val="01559B"/>
                  </a:gs>
                </a:gsLst>
                <a:lin ang="0" scaled="0"/>
              </a:gradFill>
            </p:grpSpPr>
            <p:sp>
              <p:nvSpPr>
                <p:cNvPr id="357" name="Rectangle 20"/>
                <p:cNvSpPr>
                  <a:spLocks noChangeArrowheads="1"/>
                </p:cNvSpPr>
                <p:nvPr/>
              </p:nvSpPr>
              <p:spPr bwMode="auto">
                <a:xfrm>
                  <a:off x="296862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58" name="TextBox 114"/>
                <p:cNvSpPr txBox="1"/>
                <p:nvPr/>
              </p:nvSpPr>
              <p:spPr>
                <a:xfrm>
                  <a:off x="2927959"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认证教师</a:t>
                  </a:r>
                </a:p>
              </p:txBody>
            </p:sp>
          </p:grpSp>
          <p:grpSp>
            <p:nvGrpSpPr>
              <p:cNvPr id="96" name="组合 358"/>
              <p:cNvGrpSpPr/>
              <p:nvPr/>
            </p:nvGrpSpPr>
            <p:grpSpPr>
              <a:xfrm>
                <a:off x="9635313" y="4371265"/>
                <a:ext cx="400110" cy="1680731"/>
                <a:chOff x="3363894" y="4216401"/>
                <a:chExt cx="400110" cy="1862138"/>
              </a:xfrm>
              <a:gradFill>
                <a:gsLst>
                  <a:gs pos="0">
                    <a:srgbClr val="0070C0"/>
                  </a:gs>
                  <a:gs pos="100000">
                    <a:srgbClr val="01559B"/>
                  </a:gs>
                </a:gsLst>
                <a:lin ang="0" scaled="0"/>
              </a:gradFill>
            </p:grpSpPr>
            <p:sp>
              <p:nvSpPr>
                <p:cNvPr id="360" name="Rectangle 21"/>
                <p:cNvSpPr>
                  <a:spLocks noChangeArrowheads="1"/>
                </p:cNvSpPr>
                <p:nvPr/>
              </p:nvSpPr>
              <p:spPr bwMode="auto">
                <a:xfrm>
                  <a:off x="33924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313530"/>
                    </a:solidFill>
                    <a:effectLst/>
                    <a:uLnTx/>
                    <a:uFillTx/>
                    <a:latin typeface="Arial" panose="020B0604020202020204" pitchFamily="34" charset="0"/>
                  </a:endParaRPr>
                </a:p>
              </p:txBody>
            </p:sp>
            <p:sp>
              <p:nvSpPr>
                <p:cNvPr id="361" name="TextBox 117"/>
                <p:cNvSpPr txBox="1"/>
                <p:nvPr/>
              </p:nvSpPr>
              <p:spPr>
                <a:xfrm>
                  <a:off x="3363894"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搜索文章</a:t>
                  </a:r>
                </a:p>
              </p:txBody>
            </p:sp>
          </p:grpSp>
        </p:grpSp>
      </p:grpSp>
      <p:pic>
        <p:nvPicPr>
          <p:cNvPr id="1026" name="Picture 2" descr="G:\1.U盘复刻\9.其他\1.大赛项目\1.蜂窝V校园\图片\IMG_20190408_152307.jpg"/>
          <p:cNvPicPr>
            <a:picLocks noChangeAspect="1" noChangeArrowheads="1"/>
          </p:cNvPicPr>
          <p:nvPr/>
        </p:nvPicPr>
        <p:blipFill>
          <a:blip r:embed="rId3" cstate="print"/>
          <a:srcRect/>
          <a:stretch>
            <a:fillRect/>
          </a:stretch>
        </p:blipFill>
        <p:spPr bwMode="auto">
          <a:xfrm>
            <a:off x="204060" y="914399"/>
            <a:ext cx="3181151" cy="5784980"/>
          </a:xfrm>
          <a:prstGeom prst="rect">
            <a:avLst/>
          </a:prstGeom>
          <a:noFill/>
          <a:effectLst>
            <a:outerShdw blurRad="63500" sx="102000" sy="102000" algn="ctr" rotWithShape="0">
              <a:prstClr val="black">
                <a:alpha val="40000"/>
              </a:prstClr>
            </a:outerShdw>
          </a:effectLst>
        </p:spPr>
      </p:pic>
      <p:cxnSp>
        <p:nvCxnSpPr>
          <p:cNvPr id="115" name="直接连接符 114"/>
          <p:cNvCxnSpPr>
            <a:endCxn id="242" idx="0"/>
          </p:cNvCxnSpPr>
          <p:nvPr/>
        </p:nvCxnSpPr>
        <p:spPr>
          <a:xfrm flipH="1">
            <a:off x="7666083" y="2133600"/>
            <a:ext cx="4717" cy="650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V="1">
            <a:off x="4338320" y="2499360"/>
            <a:ext cx="6858000" cy="20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endCxn id="239" idx="0"/>
          </p:cNvCxnSpPr>
          <p:nvPr/>
        </p:nvCxnSpPr>
        <p:spPr>
          <a:xfrm flipH="1">
            <a:off x="4296738" y="2519680"/>
            <a:ext cx="41582" cy="263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endCxn id="245" idx="0"/>
          </p:cNvCxnSpPr>
          <p:nvPr/>
        </p:nvCxnSpPr>
        <p:spPr>
          <a:xfrm>
            <a:off x="11176000" y="2519680"/>
            <a:ext cx="9086" cy="2483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8c9fbf9a94a3"/>
</p:tagLst>
</file>

<file path=ppt/tags/tag10.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11.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13.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15.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TIMING" val="|0.6|1.3"/>
</p:tagLst>
</file>

<file path=ppt/tags/tag2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24.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26.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218211730"/>
  <p:tag name="MH_LIBRARY" val="GRAPHIC"/>
  <p:tag name="MH_TYPE" val="Other"/>
  <p:tag name="MH_ORDER" val="10"/>
</p:tagLst>
</file>

<file path=ppt/tags/tag28.xml><?xml version="1.0" encoding="utf-8"?>
<p:tagLst xmlns:a="http://schemas.openxmlformats.org/drawingml/2006/main" xmlns:r="http://schemas.openxmlformats.org/officeDocument/2006/relationships" xmlns:p="http://schemas.openxmlformats.org/presentationml/2006/main">
  <p:tag name="MH" val="20160203101803"/>
  <p:tag name="MH_LIBRARY" val="GRAPHIC"/>
  <p:tag name="MH_TYPE" val="Title"/>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3.xml><?xml version="1.0" encoding="utf-8"?>
<p:tagLst xmlns:a="http://schemas.openxmlformats.org/drawingml/2006/main" xmlns:r="http://schemas.openxmlformats.org/officeDocument/2006/relationships" xmlns:p="http://schemas.openxmlformats.org/presentationml/2006/main">
  <p:tag name="TIMING" val="|0.6|1.3"/>
</p:tagLst>
</file>

<file path=ppt/tags/tag30.xml><?xml version="1.0" encoding="utf-8"?>
<p:tagLst xmlns:a="http://schemas.openxmlformats.org/drawingml/2006/main" xmlns:r="http://schemas.openxmlformats.org/officeDocument/2006/relationships" xmlns:p="http://schemas.openxmlformats.org/presentationml/2006/main">
  <p:tag name="TIMING" val="|0.6|1.3"/>
</p:tagLst>
</file>

<file path=ppt/tags/tag31.xml><?xml version="1.0" encoding="utf-8"?>
<p:tagLst xmlns:a="http://schemas.openxmlformats.org/drawingml/2006/main" xmlns:r="http://schemas.openxmlformats.org/officeDocument/2006/relationships" xmlns:p="http://schemas.openxmlformats.org/presentationml/2006/main">
  <p:tag name="TIMING" val="|0.6|1.3"/>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TIMING" val="|0.6|1.3"/>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TIMING" val="|0.6|1.3"/>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1321</Words>
  <Application>Microsoft Office PowerPoint</Application>
  <PresentationFormat>自定义</PresentationFormat>
  <Paragraphs>157</Paragraphs>
  <Slides>24</Slides>
  <Notes>19</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文章发表</vt:lpstr>
      <vt:lpstr>幻灯片 17</vt:lpstr>
      <vt:lpstr>幻灯片 18</vt:lpstr>
      <vt:lpstr>幻灯片 19</vt:lpstr>
      <vt:lpstr>幻灯片 20</vt:lpstr>
      <vt:lpstr>幻灯片 21</vt:lpstr>
      <vt:lpstr>幻灯片 22</vt:lpstr>
      <vt:lpstr> 项目创新</vt:lpstr>
      <vt:lpstr>面向师生,服务大众,致力于提高当代大学生学习，互动交流的效率并通过文章发布与分享来丰富大学生的生活</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58c9fbf9a94a3</dc:title>
  <dc:creator/>
  <cp:lastModifiedBy/>
  <cp:revision>1</cp:revision>
  <dcterms:created xsi:type="dcterms:W3CDTF">2017-03-29T10:48:51Z</dcterms:created>
  <dcterms:modified xsi:type="dcterms:W3CDTF">2019-04-20T09:10:33Z</dcterms:modified>
</cp:coreProperties>
</file>